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71" r:id="rId3"/>
    <p:sldId id="279" r:id="rId4"/>
    <p:sldId id="281" r:id="rId5"/>
    <p:sldId id="283" r:id="rId6"/>
    <p:sldId id="284" r:id="rId7"/>
    <p:sldId id="285" r:id="rId8"/>
    <p:sldId id="289" r:id="rId9"/>
    <p:sldId id="290" r:id="rId10"/>
    <p:sldId id="291" r:id="rId11"/>
    <p:sldId id="293" r:id="rId12"/>
    <p:sldId id="292" r:id="rId13"/>
    <p:sldId id="286" r:id="rId14"/>
    <p:sldId id="287" r:id="rId15"/>
    <p:sldId id="288" r:id="rId16"/>
  </p:sldIdLst>
  <p:sldSz cx="12192000" cy="6858000"/>
  <p:notesSz cx="6797675" cy="9926638"/>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lkommen" id="{E75E278A-FF0E-49A4-B170-79828D63BBAD}">
          <p14:sldIdLst>
            <p14:sldId id="256"/>
          </p14:sldIdLst>
        </p14:section>
        <p14:section name="Entwerfen, Morphen, mit Anmerkungen versehen, zusammenarbeiten, &quot;Sie wünschen&quot;" id="{B9B51309-D148-4332-87C2-07BE32FBCA3B}">
          <p14:sldIdLst>
            <p14:sldId id="271"/>
            <p14:sldId id="279"/>
            <p14:sldId id="281"/>
            <p14:sldId id="283"/>
            <p14:sldId id="284"/>
            <p14:sldId id="285"/>
            <p14:sldId id="289"/>
            <p14:sldId id="290"/>
            <p14:sldId id="291"/>
            <p14:sldId id="293"/>
            <p14:sldId id="292"/>
            <p14:sldId id="286"/>
            <p14:sldId id="287"/>
            <p14:sldId id="288"/>
          </p14:sldIdLst>
        </p14:section>
        <p14:section name="Weitere Informatione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571" autoAdjust="0"/>
  </p:normalViewPr>
  <p:slideViewPr>
    <p:cSldViewPr snapToGrid="0">
      <p:cViewPr varScale="1">
        <p:scale>
          <a:sx n="175" d="100"/>
          <a:sy n="175" d="100"/>
        </p:scale>
        <p:origin x="57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A271CF6F-B353-47EF-80E6-4EDFE82542AA}" type="datetime1">
              <a:rPr lang="de-DE" smtClean="0"/>
              <a:t>11.01.2023</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9C679768-A2FC-4D08-91F6-8DCE6C566B36}" type="slidenum">
              <a:rPr lang="de-DE" smtClean="0"/>
              <a:t>‹Nr.›</a:t>
            </a:fld>
            <a:endParaRPr lang="de-DE"/>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6A315A-AEB2-48A1-84FA-B4A8FE58B7D2}" type="datetime1">
              <a:rPr lang="de-DE" smtClean="0"/>
              <a:pPr/>
              <a:t>11.01.2023</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DF61EA0F-A667-4B49-8422-0062BC55E249}" type="slidenum">
              <a:rPr lang="de-DE" noProof="0" smtClean="0"/>
              <a:t>‹Nr.›</a:t>
            </a:fld>
            <a:endParaRPr lang="de-DE"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DF61EA0F-A667-4B49-8422-0062BC55E249}" type="slidenum">
              <a:rPr lang="de-DE" smtClean="0"/>
              <a:t>1</a:t>
            </a:fld>
            <a:endParaRPr lang="de-DE"/>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14</a:t>
            </a:fld>
            <a:endParaRPr lang="de-DE"/>
          </a:p>
        </p:txBody>
      </p:sp>
    </p:spTree>
    <p:extLst>
      <p:ext uri="{BB962C8B-B14F-4D97-AF65-F5344CB8AC3E}">
        <p14:creationId xmlns:p14="http://schemas.microsoft.com/office/powerpoint/2010/main" val="259449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15</a:t>
            </a:fld>
            <a:endParaRPr lang="de-DE"/>
          </a:p>
        </p:txBody>
      </p:sp>
    </p:spTree>
    <p:extLst>
      <p:ext uri="{BB962C8B-B14F-4D97-AF65-F5344CB8AC3E}">
        <p14:creationId xmlns:p14="http://schemas.microsoft.com/office/powerpoint/2010/main" val="371337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2</a:t>
            </a:fld>
            <a:endParaRPr lang="de-DE"/>
          </a:p>
        </p:txBody>
      </p:sp>
    </p:spTree>
    <p:extLst>
      <p:ext uri="{BB962C8B-B14F-4D97-AF65-F5344CB8AC3E}">
        <p14:creationId xmlns:p14="http://schemas.microsoft.com/office/powerpoint/2010/main" val="341890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3</a:t>
            </a:fld>
            <a:endParaRPr lang="de-DE"/>
          </a:p>
        </p:txBody>
      </p:sp>
    </p:spTree>
    <p:extLst>
      <p:ext uri="{BB962C8B-B14F-4D97-AF65-F5344CB8AC3E}">
        <p14:creationId xmlns:p14="http://schemas.microsoft.com/office/powerpoint/2010/main" val="401224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4</a:t>
            </a:fld>
            <a:endParaRPr lang="de-DE"/>
          </a:p>
        </p:txBody>
      </p:sp>
    </p:spTree>
    <p:extLst>
      <p:ext uri="{BB962C8B-B14F-4D97-AF65-F5344CB8AC3E}">
        <p14:creationId xmlns:p14="http://schemas.microsoft.com/office/powerpoint/2010/main" val="32773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5</a:t>
            </a:fld>
            <a:endParaRPr lang="de-DE"/>
          </a:p>
        </p:txBody>
      </p:sp>
    </p:spTree>
    <p:extLst>
      <p:ext uri="{BB962C8B-B14F-4D97-AF65-F5344CB8AC3E}">
        <p14:creationId xmlns:p14="http://schemas.microsoft.com/office/powerpoint/2010/main" val="174469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6</a:t>
            </a:fld>
            <a:endParaRPr lang="de-DE"/>
          </a:p>
        </p:txBody>
      </p:sp>
    </p:spTree>
    <p:extLst>
      <p:ext uri="{BB962C8B-B14F-4D97-AF65-F5344CB8AC3E}">
        <p14:creationId xmlns:p14="http://schemas.microsoft.com/office/powerpoint/2010/main" val="319475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7</a:t>
            </a:fld>
            <a:endParaRPr lang="de-DE"/>
          </a:p>
        </p:txBody>
      </p:sp>
    </p:spTree>
    <p:extLst>
      <p:ext uri="{BB962C8B-B14F-4D97-AF65-F5344CB8AC3E}">
        <p14:creationId xmlns:p14="http://schemas.microsoft.com/office/powerpoint/2010/main" val="255135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8</a:t>
            </a:fld>
            <a:endParaRPr lang="de-DE"/>
          </a:p>
        </p:txBody>
      </p:sp>
    </p:spTree>
    <p:extLst>
      <p:ext uri="{BB962C8B-B14F-4D97-AF65-F5344CB8AC3E}">
        <p14:creationId xmlns:p14="http://schemas.microsoft.com/office/powerpoint/2010/main" val="392753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13</a:t>
            </a:fld>
            <a:endParaRPr lang="de-DE"/>
          </a:p>
        </p:txBody>
      </p:sp>
    </p:spTree>
    <p:extLst>
      <p:ext uri="{BB962C8B-B14F-4D97-AF65-F5344CB8AC3E}">
        <p14:creationId xmlns:p14="http://schemas.microsoft.com/office/powerpoint/2010/main" val="357303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cxnSp>
        <p:nvCxnSpPr>
          <p:cNvPr id="12" name="Gerader Verbinde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de-DE" noProof="0"/>
              <a:t>Titelmasterformat durch Klicken bearbeiten</a:t>
            </a:r>
          </a:p>
        </p:txBody>
      </p:sp>
      <p:sp>
        <p:nvSpPr>
          <p:cNvPr id="3" name="Inhaltsplatzhalter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
        <p:nvSpPr>
          <p:cNvPr id="6"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A8748828-F6EB-4704-9353-51DD373A1B63}" type="datetime1">
              <a:rPr lang="de-DE" noProof="0" smtClean="0"/>
              <a:t>11.01.2023</a:t>
            </a:fld>
            <a:endParaRPr lang="de-DE" noProof="0"/>
          </a:p>
        </p:txBody>
      </p:sp>
      <p:sp>
        <p:nvSpPr>
          <p:cNvPr id="7"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8" name="Foliennummernplatzhalt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‹Nr.›</a:t>
            </a:fld>
            <a:endParaRPr lang="de-DE"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10" name="Rechtec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de-DE" noProof="0"/>
              <a:t>Titelmasterformat durch Klicken bearbeiten</a:t>
            </a:r>
          </a:p>
        </p:txBody>
      </p:sp>
      <p:sp>
        <p:nvSpPr>
          <p:cNvPr id="7" name="Inhaltsplatzhalter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sp>
        <p:nvSpPr>
          <p:cNvPr id="2" name="Titelplatzhalt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de-DE" noProof="0"/>
              <a:t>Titelmasterformat durch Klicken bearbeiten</a:t>
            </a:r>
          </a:p>
        </p:txBody>
      </p:sp>
      <p:sp>
        <p:nvSpPr>
          <p:cNvPr id="3" name="Textplatzhalt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BAA270F-9618-4C37-A567-2E8C03DB9594}" type="datetime1">
              <a:rPr lang="de-DE" noProof="0" smtClean="0"/>
              <a:t>11.01.2023</a:t>
            </a:fld>
            <a:endParaRPr lang="de-DE" noProof="0" dirty="0"/>
          </a:p>
        </p:txBody>
      </p:sp>
      <p:sp>
        <p:nvSpPr>
          <p:cNvPr id="5"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6" name="Foliennummernplatzhalt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‹Nr.›</a:t>
            </a:fld>
            <a:endParaRPr lang="de-DE" noProof="0"/>
          </a:p>
        </p:txBody>
      </p:sp>
      <p:cxnSp>
        <p:nvCxnSpPr>
          <p:cNvPr id="8" name="Gerader Verbinde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164324"/>
            <a:ext cx="10515600" cy="2387600"/>
          </a:xfrm>
        </p:spPr>
        <p:txBody>
          <a:bodyPr rtlCol="0" anchor="ctr" anchorCtr="0">
            <a:normAutofit/>
          </a:bodyPr>
          <a:lstStyle/>
          <a:p>
            <a:pPr rtl="0"/>
            <a:r>
              <a:rPr lang="de-DE" sz="4800" dirty="0">
                <a:solidFill>
                  <a:schemeClr val="bg1"/>
                </a:solidFill>
              </a:rPr>
              <a:t>Wirtschaftsfaktor Tourismus </a:t>
            </a:r>
          </a:p>
        </p:txBody>
      </p:sp>
      <p:sp>
        <p:nvSpPr>
          <p:cNvPr id="3" name="Untertitel 2"/>
          <p:cNvSpPr>
            <a:spLocks noGrp="1"/>
          </p:cNvSpPr>
          <p:nvPr>
            <p:ph type="subTitle" idx="4294967295"/>
          </p:nvPr>
        </p:nvSpPr>
        <p:spPr>
          <a:xfrm>
            <a:off x="855620" y="2933105"/>
            <a:ext cx="9582736" cy="1137793"/>
          </a:xfrm>
        </p:spPr>
        <p:txBody>
          <a:bodyPr rtlCol="0">
            <a:normAutofit/>
          </a:bodyPr>
          <a:lstStyle/>
          <a:p>
            <a:pPr marL="0" indent="0" rtl="0">
              <a:buNone/>
            </a:pPr>
            <a:r>
              <a:rPr lang="de-DE" sz="2400" dirty="0">
                <a:solidFill>
                  <a:schemeClr val="bg1"/>
                </a:solidFill>
              </a:rPr>
              <a:t>Bad Reichenhall und Bayerisch Gmain</a:t>
            </a:r>
            <a:endParaRPr lang="de-DE" sz="2400" dirty="0">
              <a:solidFill>
                <a:schemeClr val="bg1"/>
              </a:solidFill>
              <a:latin typeface="+mj-lt"/>
            </a:endParaRPr>
          </a:p>
        </p:txBody>
      </p:sp>
      <p:pic>
        <p:nvPicPr>
          <p:cNvPr id="6" name="Grafik 5">
            <a:extLst>
              <a:ext uri="{FF2B5EF4-FFF2-40B4-BE49-F238E27FC236}">
                <a16:creationId xmlns:a16="http://schemas.microsoft.com/office/drawing/2014/main" id="{BA000A46-0F49-FDCA-0B86-C2FBFE585822}"/>
              </a:ext>
            </a:extLst>
          </p:cNvPr>
          <p:cNvPicPr>
            <a:picLocks noChangeAspect="1"/>
          </p:cNvPicPr>
          <p:nvPr/>
        </p:nvPicPr>
        <p:blipFill>
          <a:blip r:embed="rId3"/>
          <a:stretch>
            <a:fillRect/>
          </a:stretch>
        </p:blipFill>
        <p:spPr>
          <a:xfrm>
            <a:off x="941210" y="4441476"/>
            <a:ext cx="1871147" cy="879229"/>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Fortführung des Markenprozesses</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536" y="1391737"/>
            <a:ext cx="7764651" cy="5134244"/>
          </a:xfrm>
          <a:prstGeom prst="rect">
            <a:avLst/>
          </a:prstGeom>
        </p:spPr>
      </p:pic>
      <p:sp>
        <p:nvSpPr>
          <p:cNvPr id="3" name="Rechteck 2">
            <a:extLst>
              <a:ext uri="{FF2B5EF4-FFF2-40B4-BE49-F238E27FC236}">
                <a16:creationId xmlns:a16="http://schemas.microsoft.com/office/drawing/2014/main" id="{FD3B9D98-4425-1D17-0989-4E815A890E50}"/>
              </a:ext>
            </a:extLst>
          </p:cNvPr>
          <p:cNvSpPr/>
          <p:nvPr/>
        </p:nvSpPr>
        <p:spPr>
          <a:xfrm>
            <a:off x="2111829" y="1441269"/>
            <a:ext cx="400594" cy="30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672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Umsetzungs-Beispiele</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236815" y="1511494"/>
            <a:ext cx="7604610" cy="5039264"/>
          </a:xfrm>
        </p:spPr>
      </p:pic>
      <p:sp>
        <p:nvSpPr>
          <p:cNvPr id="3" name="Rechteck 2">
            <a:extLst>
              <a:ext uri="{FF2B5EF4-FFF2-40B4-BE49-F238E27FC236}">
                <a16:creationId xmlns:a16="http://schemas.microsoft.com/office/drawing/2014/main" id="{E5D14C16-823E-BB83-5161-C3F7A23890FC}"/>
              </a:ext>
            </a:extLst>
          </p:cNvPr>
          <p:cNvSpPr/>
          <p:nvPr/>
        </p:nvSpPr>
        <p:spPr>
          <a:xfrm>
            <a:off x="2521130" y="1554479"/>
            <a:ext cx="378822"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962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Umsetzungs-Beispiele</a:t>
            </a:r>
          </a:p>
        </p:txBody>
      </p:sp>
      <p:pic>
        <p:nvPicPr>
          <p:cNvPr id="4" name="Inhaltsplatzhalt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36075" y="1391157"/>
            <a:ext cx="7674352" cy="4992002"/>
          </a:xfrm>
        </p:spPr>
      </p:pic>
      <p:sp>
        <p:nvSpPr>
          <p:cNvPr id="3" name="Rechteck 2">
            <a:extLst>
              <a:ext uri="{FF2B5EF4-FFF2-40B4-BE49-F238E27FC236}">
                <a16:creationId xmlns:a16="http://schemas.microsoft.com/office/drawing/2014/main" id="{A4AAE765-000A-E4D9-DA18-CF82D97667AC}"/>
              </a:ext>
            </a:extLst>
          </p:cNvPr>
          <p:cNvSpPr/>
          <p:nvPr/>
        </p:nvSpPr>
        <p:spPr>
          <a:xfrm>
            <a:off x="2542903" y="1391157"/>
            <a:ext cx="400594"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812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207" y="448056"/>
            <a:ext cx="10918124" cy="640080"/>
          </a:xfrm>
        </p:spPr>
        <p:txBody>
          <a:bodyPr rtlCol="0">
            <a:normAutofit/>
          </a:bodyPr>
          <a:lstStyle/>
          <a:p>
            <a:pPr rtl="0"/>
            <a:r>
              <a:rPr lang="de-DE" dirty="0">
                <a:latin typeface="Segoe UI Light" panose="020B0502040204020203" pitchFamily="34" charset="0"/>
                <a:cs typeface="Segoe UI Light" panose="020B0502040204020203" pitchFamily="34" charset="0"/>
              </a:rPr>
              <a:t>Stellungnahme Reichenhaller Unternehmerforum e.V.</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25152" y="1308549"/>
            <a:ext cx="11140750" cy="5228226"/>
          </a:xfrm>
          <a:prstGeom prst="rect">
            <a:avLst/>
          </a:prstGeom>
          <a:noFill/>
        </p:spPr>
        <p:txBody>
          <a:bodyPr wrap="square" rtlCol="0">
            <a:spAutoFit/>
          </a:bodyPr>
          <a:lstStyle/>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In der Vorstellung des Budgets 2023 für die BRM zur Vermarktung Bad Reichenhalls und Bayerisch Gmain, wurde auch eine Vermarktungssumme in Höhe von 300.000,- EUR für So(u)</a:t>
            </a:r>
            <a:r>
              <a:rPr lang="de-DE" sz="1400" dirty="0" err="1">
                <a:latin typeface="Calibri" panose="020F0502020204030204" pitchFamily="34" charset="0"/>
                <a:ea typeface="Calibri" panose="020F0502020204030204" pitchFamily="34" charset="0"/>
                <a:cs typeface="Times New Roman" panose="02020603050405020304" pitchFamily="18" charset="0"/>
              </a:rPr>
              <a:t>lness</a:t>
            </a:r>
            <a:r>
              <a:rPr lang="de-DE" sz="1400" dirty="0">
                <a:latin typeface="Calibri" panose="020F0502020204030204" pitchFamily="34" charset="0"/>
                <a:ea typeface="Calibri" panose="020F0502020204030204" pitchFamily="34" charset="0"/>
                <a:cs typeface="Times New Roman" panose="02020603050405020304" pitchFamily="18" charset="0"/>
              </a:rPr>
              <a:t> bereits berücksichtigt. Seitens des Stadtrates wurde hierbei jedoch eine finanzielle Beteiligung der „Profiteure“ dieser Aktion gefordert. </a:t>
            </a:r>
          </a:p>
          <a:p>
            <a:pPr>
              <a:lnSpc>
                <a:spcPct val="107000"/>
              </a:lnSpc>
              <a:spcAft>
                <a:spcPts val="800"/>
              </a:spcAft>
            </a:pPr>
            <a:endParaRPr lang="de-DE" sz="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Die Vorstandschaft des Reichenhaller Unternehmerforums e.V. hat sich bereits mit vielen Akteuren im Tourismus über die Vermarktungsstrategie „So(u)</a:t>
            </a:r>
            <a:r>
              <a:rPr lang="de-DE" sz="1400" dirty="0" err="1">
                <a:latin typeface="Calibri" panose="020F0502020204030204" pitchFamily="34" charset="0"/>
                <a:ea typeface="Calibri" panose="020F0502020204030204" pitchFamily="34" charset="0"/>
                <a:cs typeface="Times New Roman" panose="02020603050405020304" pitchFamily="18" charset="0"/>
              </a:rPr>
              <a:t>lness</a:t>
            </a:r>
            <a:r>
              <a:rPr lang="de-DE" sz="1400" dirty="0">
                <a:latin typeface="Calibri" panose="020F0502020204030204" pitchFamily="34" charset="0"/>
                <a:ea typeface="Calibri" panose="020F0502020204030204" pitchFamily="34" charset="0"/>
                <a:cs typeface="Times New Roman" panose="02020603050405020304" pitchFamily="18" charset="0"/>
              </a:rPr>
              <a:t>“ abgestimmt und durchweg große Zustimmung und Unterstützung erhalten.</a:t>
            </a:r>
          </a:p>
          <a:p>
            <a:pPr>
              <a:lnSpc>
                <a:spcPct val="107000"/>
              </a:lnSpc>
              <a:spcAft>
                <a:spcPts val="800"/>
              </a:spcAft>
            </a:pPr>
            <a:endParaRPr lang="de-DE" sz="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Gerne beteiligen sich die Hoteliers mit 30.000,- EUR (10%) am gesamten Budget.</a:t>
            </a:r>
          </a:p>
          <a:p>
            <a:pPr>
              <a:lnSpc>
                <a:spcPct val="107000"/>
              </a:lnSpc>
              <a:spcAft>
                <a:spcPts val="800"/>
              </a:spcAft>
            </a:pPr>
            <a:endParaRPr lang="de-DE" sz="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Bitte berücksichtigen Sie folgende Punkte.</a:t>
            </a:r>
          </a:p>
          <a:p>
            <a:pPr marL="628650" lvl="1" indent="-1714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Das Budget ist nicht für Hoteliers, sondern für die Vermarktung und Positionierung der Stadt Bad Reichenhall (Touristische Vermarktung – BRM)</a:t>
            </a:r>
          </a:p>
          <a:p>
            <a:pPr marL="628650" lvl="1" indent="-1714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Das Budget dient der </a:t>
            </a:r>
            <a:r>
              <a:rPr lang="de-DE" sz="1400" b="1" dirty="0">
                <a:latin typeface="Calibri" panose="020F0502020204030204" pitchFamily="34" charset="0"/>
                <a:ea typeface="Calibri" panose="020F0502020204030204" pitchFamily="34" charset="0"/>
                <a:cs typeface="Times New Roman" panose="02020603050405020304" pitchFamily="18" charset="0"/>
              </a:rPr>
              <a:t>Fortführung des Markenprozesses</a:t>
            </a:r>
          </a:p>
          <a:p>
            <a:pPr marL="628650" lvl="1" indent="-1714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Die touristische Säule im </a:t>
            </a:r>
            <a:r>
              <a:rPr lang="de-DE" sz="1400" dirty="0" err="1">
                <a:latin typeface="Calibri" panose="020F0502020204030204" pitchFamily="34" charset="0"/>
                <a:ea typeface="Calibri" panose="020F0502020204030204" pitchFamily="34" charset="0"/>
                <a:cs typeface="Times New Roman" panose="02020603050405020304" pitchFamily="18" charset="0"/>
              </a:rPr>
              <a:t>Rufo</a:t>
            </a:r>
            <a:r>
              <a:rPr lang="de-DE" sz="1400" dirty="0">
                <a:latin typeface="Calibri" panose="020F0502020204030204" pitchFamily="34" charset="0"/>
                <a:ea typeface="Calibri" panose="020F0502020204030204" pitchFamily="34" charset="0"/>
                <a:cs typeface="Times New Roman" panose="02020603050405020304" pitchFamily="18" charset="0"/>
              </a:rPr>
              <a:t> (Gastgeber) hat ohne Kostenaufwand für die Stadt und mit viel Fleiß, Zeit und Engagement diese Kampagne erarbeitet. </a:t>
            </a:r>
          </a:p>
          <a:p>
            <a:pPr marL="628650" lvl="1" indent="-1714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Alle Beteiligten sind bereit mit eigener Kostenbeteiligung an der Vermarktung teilzunehmen und diese somit auch finanziell erheblich zu unterstützen </a:t>
            </a:r>
            <a:br>
              <a:rPr lang="de-DE" sz="1400" dirty="0">
                <a:latin typeface="Calibri" panose="020F0502020204030204" pitchFamily="34" charset="0"/>
                <a:ea typeface="Calibri" panose="020F0502020204030204" pitchFamily="34" charset="0"/>
                <a:cs typeface="Times New Roman" panose="02020603050405020304" pitchFamily="18" charset="0"/>
              </a:rPr>
            </a:br>
            <a:r>
              <a:rPr lang="de-DE" sz="1400" dirty="0">
                <a:latin typeface="Calibri" panose="020F0502020204030204" pitchFamily="34" charset="0"/>
                <a:ea typeface="Calibri" panose="020F0502020204030204" pitchFamily="34" charset="0"/>
                <a:cs typeface="Times New Roman" panose="02020603050405020304" pitchFamily="18" charset="0"/>
              </a:rPr>
              <a:t>(bspw. eigenes Gradierwerk im Hotel </a:t>
            </a:r>
            <a:r>
              <a:rPr lang="de-DE" sz="1400" dirty="0" err="1">
                <a:latin typeface="Calibri" panose="020F0502020204030204" pitchFamily="34" charset="0"/>
                <a:ea typeface="Calibri" panose="020F0502020204030204" pitchFamily="34" charset="0"/>
                <a:cs typeface="Times New Roman" panose="02020603050405020304" pitchFamily="18" charset="0"/>
              </a:rPr>
              <a:t>Sonnenbichl</a:t>
            </a:r>
            <a:r>
              <a:rPr lang="de-DE" sz="1400" dirty="0">
                <a:latin typeface="Calibri" panose="020F0502020204030204" pitchFamily="34" charset="0"/>
                <a:ea typeface="Calibri" panose="020F0502020204030204" pitchFamily="34" charset="0"/>
                <a:cs typeface="Times New Roman" panose="02020603050405020304" pitchFamily="18" charset="0"/>
              </a:rPr>
              <a:t>).</a:t>
            </a:r>
          </a:p>
          <a:p>
            <a:pPr marL="628650" lvl="1" indent="-1714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Durch die erheblichen kontinuierlichen Investitionen in die Hotels wurden und werden hier die Voraussetzungen für eine erfolgreiche touristische Attraktivität geschaffen. </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620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207" y="448056"/>
            <a:ext cx="10918124" cy="640080"/>
          </a:xfrm>
        </p:spPr>
        <p:txBody>
          <a:bodyPr rtlCol="0">
            <a:normAutofit/>
          </a:bodyPr>
          <a:lstStyle/>
          <a:p>
            <a:pPr rtl="0"/>
            <a:r>
              <a:rPr lang="de-DE" dirty="0">
                <a:latin typeface="Segoe UI Light" panose="020B0502040204020203" pitchFamily="34" charset="0"/>
                <a:cs typeface="Segoe UI Light" panose="020B0502040204020203" pitchFamily="34" charset="0"/>
              </a:rPr>
              <a:t>Stellungnahme Reichenhaller Unternehmerforum e.V.</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25152" y="1333166"/>
            <a:ext cx="10667969" cy="5309210"/>
          </a:xfrm>
          <a:prstGeom prst="rect">
            <a:avLst/>
          </a:prstGeom>
          <a:noFill/>
        </p:spPr>
        <p:txBody>
          <a:bodyPr wrap="square" rtlCol="0">
            <a:spAutoFit/>
          </a:bodyPr>
          <a:lstStyle/>
          <a:p>
            <a:pPr>
              <a:lnSpc>
                <a:spcPct val="107000"/>
              </a:lnSpc>
              <a:spcAft>
                <a:spcPts val="800"/>
              </a:spcAft>
            </a:pPr>
            <a:r>
              <a:rPr lang="de-DE" sz="1600" b="1" dirty="0">
                <a:latin typeface="Calibri" panose="020F0502020204030204" pitchFamily="34" charset="0"/>
                <a:ea typeface="Calibri" panose="020F0502020204030204" pitchFamily="34" charset="0"/>
                <a:cs typeface="Times New Roman" panose="02020603050405020304" pitchFamily="18" charset="0"/>
              </a:rPr>
              <a:t>Von der Vermarktung profitiert ähnlich wie in der </a:t>
            </a:r>
            <a:r>
              <a:rPr lang="de-DE" sz="1600" b="1" dirty="0" err="1">
                <a:latin typeface="Calibri" panose="020F0502020204030204" pitchFamily="34" charset="0"/>
                <a:ea typeface="Calibri" panose="020F0502020204030204" pitchFamily="34" charset="0"/>
                <a:cs typeface="Times New Roman" panose="02020603050405020304" pitchFamily="18" charset="0"/>
              </a:rPr>
              <a:t>dwif</a:t>
            </a:r>
            <a:r>
              <a:rPr lang="de-DE" sz="1600" b="1" dirty="0">
                <a:latin typeface="Calibri" panose="020F0502020204030204" pitchFamily="34" charset="0"/>
                <a:ea typeface="Calibri" panose="020F0502020204030204" pitchFamily="34" charset="0"/>
                <a:cs typeface="Times New Roman" panose="02020603050405020304" pitchFamily="18" charset="0"/>
              </a:rPr>
              <a:t>-Studie bereits aufgeführt das gesamte städtische Leben:</a:t>
            </a:r>
          </a:p>
          <a:p>
            <a:pPr marL="685800" lvl="1" indent="-228600">
              <a:lnSpc>
                <a:spcPct val="107000"/>
              </a:lnSpc>
              <a:spcAft>
                <a:spcPts val="80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Touristische Leistungsträger</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Gastgewerbe (Hotels, Pension, privat Vermieter, etc. )</a:t>
            </a:r>
          </a:p>
          <a:p>
            <a:pPr marL="1143000" lvl="2" indent="-22860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Therme</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Predigtstuhlbahn</a:t>
            </a:r>
          </a:p>
          <a:p>
            <a:pPr marL="685800" lvl="1" indent="-228600">
              <a:lnSpc>
                <a:spcPct val="107000"/>
              </a:lnSpc>
              <a:spcAft>
                <a:spcPts val="80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Städtisches Gewerbe / Fußgängerzone</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Einzelhandel </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Dienstleister</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Gastronomie</a:t>
            </a:r>
          </a:p>
          <a:p>
            <a:pPr marL="685800" lvl="1" indent="-228600">
              <a:lnSpc>
                <a:spcPct val="107000"/>
              </a:lnSpc>
              <a:spcAft>
                <a:spcPts val="80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Stadt Bad Reichenhall / Verwaltung</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Steuereinnahmen durch belebte Stadt </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Gewerbesteuer</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Fremdenverkehrsbeitrag</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Kurtaxe</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Attraktivität als Wohn- und Lebensmittelpunkt erhöhen und erhalten</a:t>
            </a:r>
          </a:p>
          <a:p>
            <a:pPr marL="1143000" lvl="2" indent="-22860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Infrastruktur bleibt erhalten (Fußgängerzone mit Geschäften, Einzelhandel, Dienstleister, Apotheken, Ärzte, etc.)</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09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207" y="448056"/>
            <a:ext cx="10918124" cy="640080"/>
          </a:xfrm>
        </p:spPr>
        <p:txBody>
          <a:bodyPr rtlCol="0">
            <a:normAutofit/>
          </a:bodyPr>
          <a:lstStyle/>
          <a:p>
            <a:pPr rtl="0"/>
            <a:r>
              <a:rPr lang="de-DE" dirty="0">
                <a:latin typeface="Segoe UI Light" panose="020B0502040204020203" pitchFamily="34" charset="0"/>
                <a:cs typeface="Segoe UI Light" panose="020B0502040204020203" pitchFamily="34" charset="0"/>
              </a:rPr>
              <a:t>Stadtrat Bad Reichenhall</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25152" y="1587382"/>
            <a:ext cx="10667969" cy="4871847"/>
          </a:xfrm>
          <a:prstGeom prst="rect">
            <a:avLst/>
          </a:prstGeom>
          <a:noFill/>
        </p:spPr>
        <p:txBody>
          <a:bodyPr wrap="square" rtlCol="0">
            <a:spAutoFit/>
          </a:bodyPr>
          <a:lstStyle/>
          <a:p>
            <a:pPr algn="ct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Als gewählte Volksvertreter bitten wir Sie </a:t>
            </a:r>
            <a:r>
              <a:rPr lang="de-DE" sz="2000" u="sng" dirty="0">
                <a:latin typeface="Calibri" panose="020F0502020204030204" pitchFamily="34" charset="0"/>
                <a:ea typeface="Calibri" panose="020F0502020204030204" pitchFamily="34" charset="0"/>
                <a:cs typeface="Times New Roman" panose="02020603050405020304" pitchFamily="18" charset="0"/>
              </a:rPr>
              <a:t>mit Ihrer Stimme</a:t>
            </a:r>
            <a:r>
              <a:rPr lang="de-DE" sz="2000" dirty="0">
                <a:latin typeface="Calibri" panose="020F0502020204030204" pitchFamily="34" charset="0"/>
                <a:ea typeface="Calibri" panose="020F0502020204030204" pitchFamily="34" charset="0"/>
                <a:cs typeface="Times New Roman" panose="02020603050405020304" pitchFamily="18" charset="0"/>
              </a:rPr>
              <a:t> im Stadtrat um Unterstützung dieser Kampagne, damit Bad Reichenhall und Bayerisch Gmain so wunderbar und schön bleibt wie es schon immer war und auch in Zukunft hoffentlich sein wird. </a:t>
            </a:r>
            <a:br>
              <a:rPr lang="de-DE" sz="2000" dirty="0">
                <a:latin typeface="Calibri" panose="020F050202020403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b="1" dirty="0">
                <a:latin typeface="Calibri" panose="020F0502020204030204" pitchFamily="34" charset="0"/>
                <a:ea typeface="Calibri" panose="020F0502020204030204" pitchFamily="34" charset="0"/>
                <a:cs typeface="Times New Roman" panose="02020603050405020304" pitchFamily="18" charset="0"/>
              </a:rPr>
              <a:t>Ein erfolgreicher Tourismus fördert und belebt das gesamte städtische Leben.</a:t>
            </a:r>
            <a:r>
              <a:rPr lang="de-DE" sz="2000" dirty="0">
                <a:latin typeface="Calibri" panose="020F0502020204030204" pitchFamily="34" charset="0"/>
                <a:ea typeface="Calibri" panose="020F0502020204030204" pitchFamily="34" charset="0"/>
                <a:cs typeface="Times New Roman" panose="02020603050405020304" pitchFamily="18" charset="0"/>
              </a:rPr>
              <a:t> </a:t>
            </a:r>
            <a:br>
              <a:rPr lang="de-DE" sz="2000" dirty="0">
                <a:latin typeface="Calibri" panose="020F050202020403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Bad Reichenhall und Bayerisch Gmain sind schon jeher touristisch extrem geprägt und nur deshalb </a:t>
            </a:r>
          </a:p>
          <a:p>
            <a:pPr algn="ct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auch zu dem geworden für was es heute steht. </a:t>
            </a:r>
          </a:p>
          <a:p>
            <a:pPr algn="ctr">
              <a:lnSpc>
                <a:spcPct val="107000"/>
              </a:lnSpc>
              <a:spcAft>
                <a:spcPts val="800"/>
              </a:spcAft>
            </a:pPr>
            <a:br>
              <a:rPr lang="de-DE" sz="2000" dirty="0">
                <a:latin typeface="Calibri" panose="020F0502020204030204" pitchFamily="34" charset="0"/>
                <a:ea typeface="Calibri" panose="020F0502020204030204" pitchFamily="34" charset="0"/>
                <a:cs typeface="Times New Roman" panose="02020603050405020304" pitchFamily="18" charset="0"/>
              </a:rPr>
            </a:br>
            <a:r>
              <a:rPr lang="de-DE" sz="2000" dirty="0">
                <a:latin typeface="Calibri" panose="020F0502020204030204" pitchFamily="34" charset="0"/>
                <a:ea typeface="Calibri" panose="020F0502020204030204" pitchFamily="34" charset="0"/>
                <a:cs typeface="Times New Roman" panose="02020603050405020304" pitchFamily="18" charset="0"/>
              </a:rPr>
              <a:t>„Die </a:t>
            </a:r>
            <a:r>
              <a:rPr lang="de-DE" sz="2000" dirty="0" err="1">
                <a:latin typeface="Calibri" panose="020F0502020204030204" pitchFamily="34" charset="0"/>
                <a:ea typeface="Calibri" panose="020F0502020204030204" pitchFamily="34" charset="0"/>
                <a:cs typeface="Times New Roman" panose="02020603050405020304" pitchFamily="18" charset="0"/>
              </a:rPr>
              <a:t>belebendste</a:t>
            </a:r>
            <a:r>
              <a:rPr lang="de-DE" sz="2000" dirty="0">
                <a:latin typeface="Calibri" panose="020F0502020204030204" pitchFamily="34" charset="0"/>
                <a:ea typeface="Calibri" panose="020F0502020204030204" pitchFamily="34" charset="0"/>
                <a:cs typeface="Times New Roman" panose="02020603050405020304" pitchFamily="18" charset="0"/>
              </a:rPr>
              <a:t> Alpenstadt, mit der längsten &amp; speziellen Regenerations- und </a:t>
            </a:r>
          </a:p>
          <a:p>
            <a:pPr algn="ct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Vitalisierungs-Tradition &amp; -Kultur aus der Kraft des Alpen-Salzes“</a:t>
            </a:r>
            <a:br>
              <a:rPr lang="de-DE" sz="2000" dirty="0">
                <a:latin typeface="Calibri" panose="020F0502020204030204" pitchFamily="34" charset="0"/>
                <a:ea typeface="Calibri" panose="020F0502020204030204" pitchFamily="34" charset="0"/>
                <a:cs typeface="Times New Roman" panose="02020603050405020304" pitchFamily="18" charset="0"/>
              </a:rPr>
            </a:br>
            <a:br>
              <a:rPr lang="de-DE" sz="2000" dirty="0">
                <a:latin typeface="Calibri" panose="020F0502020204030204" pitchFamily="34" charset="0"/>
                <a:ea typeface="Calibri" panose="020F0502020204030204" pitchFamily="34" charset="0"/>
                <a:cs typeface="Times New Roman" panose="02020603050405020304" pitchFamily="18" charset="0"/>
              </a:rPr>
            </a:br>
            <a:r>
              <a:rPr lang="de-DE" sz="2000" dirty="0">
                <a:latin typeface="Calibri" panose="020F0502020204030204" pitchFamily="34" charset="0"/>
                <a:ea typeface="Calibri" panose="020F0502020204030204" pitchFamily="34" charset="0"/>
                <a:cs typeface="Times New Roman" panose="02020603050405020304" pitchFamily="18" charset="0"/>
              </a:rPr>
              <a:t>Vielen Dank!</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Pfeil: nach rechts 1">
            <a:extLst>
              <a:ext uri="{FF2B5EF4-FFF2-40B4-BE49-F238E27FC236}">
                <a16:creationId xmlns:a16="http://schemas.microsoft.com/office/drawing/2014/main" id="{9DF93FB7-CA2D-8D7B-3D32-2355412CFD36}"/>
              </a:ext>
            </a:extLst>
          </p:cNvPr>
          <p:cNvSpPr/>
          <p:nvPr/>
        </p:nvSpPr>
        <p:spPr>
          <a:xfrm>
            <a:off x="959505" y="3079437"/>
            <a:ext cx="750382" cy="295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rechts 3">
            <a:extLst>
              <a:ext uri="{FF2B5EF4-FFF2-40B4-BE49-F238E27FC236}">
                <a16:creationId xmlns:a16="http://schemas.microsoft.com/office/drawing/2014/main" id="{CCC4DEEC-E254-3F81-2A63-86E1BCD7AF58}"/>
              </a:ext>
            </a:extLst>
          </p:cNvPr>
          <p:cNvSpPr/>
          <p:nvPr/>
        </p:nvSpPr>
        <p:spPr>
          <a:xfrm rot="10800000">
            <a:off x="10280405" y="3080130"/>
            <a:ext cx="750382" cy="295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055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21207" y="448056"/>
            <a:ext cx="8977020" cy="640080"/>
          </a:xfrm>
        </p:spPr>
        <p:txBody>
          <a:bodyPr rtlCol="0">
            <a:noAutofit/>
          </a:bodyPr>
          <a:lstStyle/>
          <a:p>
            <a:pPr rtl="0"/>
            <a:r>
              <a:rPr lang="de-DE" dirty="0">
                <a:latin typeface="Segoe UI Light" panose="020B0502040204020203" pitchFamily="34" charset="0"/>
                <a:cs typeface="Segoe UI Light" panose="020B0502040204020203" pitchFamily="34" charset="0"/>
              </a:rPr>
              <a:t>Touristische Bedeutung </a:t>
            </a:r>
          </a:p>
        </p:txBody>
      </p:sp>
      <p:sp>
        <p:nvSpPr>
          <p:cNvPr id="38" name="Inhaltsplatzhalter 17"/>
          <p:cNvSpPr txBox="1">
            <a:spLocks/>
          </p:cNvSpPr>
          <p:nvPr/>
        </p:nvSpPr>
        <p:spPr>
          <a:xfrm>
            <a:off x="541610" y="1524707"/>
            <a:ext cx="6995014" cy="508931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latin typeface="Segoe UI" panose="020B0502040204020203" pitchFamily="34" charset="0"/>
                <a:cs typeface="Segoe UI" panose="020B0502040204020203" pitchFamily="34" charset="0"/>
              </a:rPr>
              <a:t>Der </a:t>
            </a:r>
            <a:r>
              <a:rPr lang="de-DE" sz="1400" b="1" dirty="0">
                <a:latin typeface="Segoe UI" panose="020B0502040204020203" pitchFamily="34" charset="0"/>
                <a:cs typeface="Segoe UI" panose="020B0502040204020203" pitchFamily="34" charset="0"/>
              </a:rPr>
              <a:t>Tourismus</a:t>
            </a:r>
            <a:r>
              <a:rPr lang="de-DE" sz="1400" dirty="0">
                <a:latin typeface="Segoe UI" panose="020B0502040204020203" pitchFamily="34" charset="0"/>
                <a:cs typeface="Segoe UI" panose="020B0502040204020203" pitchFamily="34" charset="0"/>
              </a:rPr>
              <a:t> ist eine klassische </a:t>
            </a:r>
            <a:r>
              <a:rPr lang="de-DE" sz="1400" b="1" dirty="0">
                <a:latin typeface="Segoe UI" panose="020B0502040204020203" pitchFamily="34" charset="0"/>
                <a:cs typeface="Segoe UI" panose="020B0502040204020203" pitchFamily="34" charset="0"/>
              </a:rPr>
              <a:t>Querschnittsbranche</a:t>
            </a:r>
            <a:r>
              <a:rPr lang="de-DE" sz="1400" dirty="0">
                <a:latin typeface="Segoe UI" panose="020B0502040204020203" pitchFamily="34" charset="0"/>
                <a:cs typeface="Segoe UI" panose="020B0502040204020203" pitchFamily="34" charset="0"/>
              </a:rPr>
              <a:t>. Egal ob Gastgewerbe, Einzelhandel, Dienstleister oder Zulieferer wie regionale Produzenten und Handwerksbetriebe, es gibt kaum einen Wirtschaftsbereich, der nicht vom Tourismus profitiert. </a:t>
            </a:r>
            <a:r>
              <a:rPr lang="de-DE" sz="1400" b="1" dirty="0">
                <a:latin typeface="Segoe UI" panose="020B0502040204020203" pitchFamily="34" charset="0"/>
                <a:cs typeface="Segoe UI" panose="020B0502040204020203" pitchFamily="34" charset="0"/>
              </a:rPr>
              <a:t>Deshalb lohnen sich Investitionen von Kommunen und Unternehmen in die tourismusbezogene Infrastruktur, konkrete Produkte und die touristische Vermarktung. </a:t>
            </a:r>
            <a:r>
              <a:rPr lang="de-DE" sz="1400" dirty="0">
                <a:latin typeface="Segoe UI" panose="020B0502040204020203" pitchFamily="34" charset="0"/>
                <a:cs typeface="Segoe UI" panose="020B0502040204020203" pitchFamily="34" charset="0"/>
              </a:rPr>
              <a:t>Umso wichtiger ist es, die Wirkung und Relevanz des Tourismus für die Wirtschaft im Untersuchungsgebiet deutlich zu machen. </a:t>
            </a:r>
          </a:p>
          <a:p>
            <a:pPr marL="0" lvl="0" indent="0" rtl="0">
              <a:spcAft>
                <a:spcPts val="600"/>
              </a:spcAft>
              <a:buNone/>
              <a:defRPr/>
            </a:pPr>
            <a:r>
              <a:rPr lang="de-DE" sz="1400" dirty="0">
                <a:latin typeface="Segoe UI" panose="020B0502040204020203" pitchFamily="34" charset="0"/>
                <a:cs typeface="Segoe UI" panose="020B0502040204020203" pitchFamily="34" charset="0"/>
              </a:rPr>
              <a:t>Der </a:t>
            </a:r>
            <a:r>
              <a:rPr lang="de-DE" sz="1400" b="1" dirty="0">
                <a:latin typeface="Segoe UI" panose="020B0502040204020203" pitchFamily="34" charset="0"/>
                <a:cs typeface="Segoe UI" panose="020B0502040204020203" pitchFamily="34" charset="0"/>
              </a:rPr>
              <a:t>Tourismus ist Umsatzbringer </a:t>
            </a:r>
            <a:r>
              <a:rPr lang="de-DE" sz="1400" dirty="0">
                <a:latin typeface="Segoe UI" panose="020B0502040204020203" pitchFamily="34" charset="0"/>
                <a:cs typeface="Segoe UI" panose="020B0502040204020203" pitchFamily="34" charset="0"/>
              </a:rPr>
              <a:t>und leistet über </a:t>
            </a:r>
            <a:r>
              <a:rPr lang="de-DE" sz="1400" b="1" dirty="0">
                <a:latin typeface="Segoe UI" panose="020B0502040204020203" pitchFamily="34" charset="0"/>
                <a:cs typeface="Segoe UI" panose="020B0502040204020203" pitchFamily="34" charset="0"/>
              </a:rPr>
              <a:t>Steuereinnahmen</a:t>
            </a:r>
            <a:r>
              <a:rPr lang="de-DE" sz="1400" dirty="0">
                <a:latin typeface="Segoe UI" panose="020B0502040204020203" pitchFamily="34" charset="0"/>
                <a:cs typeface="Segoe UI" panose="020B0502040204020203" pitchFamily="34" charset="0"/>
              </a:rPr>
              <a:t> einen Beitrag zur </a:t>
            </a:r>
            <a:r>
              <a:rPr lang="de-DE" sz="1400" b="1" dirty="0">
                <a:latin typeface="Segoe UI" panose="020B0502040204020203" pitchFamily="34" charset="0"/>
                <a:cs typeface="Segoe UI" panose="020B0502040204020203" pitchFamily="34" charset="0"/>
              </a:rPr>
              <a:t>Finanzierung der öffentlichen Haushalte</a:t>
            </a:r>
            <a:r>
              <a:rPr lang="de-DE" sz="1400" dirty="0">
                <a:latin typeface="Segoe UI" panose="020B0502040204020203" pitchFamily="34" charset="0"/>
                <a:cs typeface="Segoe UI" panose="020B0502040204020203" pitchFamily="34" charset="0"/>
              </a:rPr>
              <a:t>. Als Jobmotor bietet der Tourismus Menschen vieler unterschiedlicher Berufsqualifikationen und Beschäftigungs-verhältnisse (von der Saisonkraft bis zur Vollzeitstelle) Einkommensmöglichkeiten. </a:t>
            </a:r>
          </a:p>
          <a:p>
            <a:pPr marL="0" lvl="0" indent="0" rtl="0">
              <a:spcAft>
                <a:spcPts val="600"/>
              </a:spcAft>
              <a:buNone/>
              <a:defRPr/>
            </a:pPr>
            <a:r>
              <a:rPr lang="de-DE" sz="1400" dirty="0">
                <a:latin typeface="Segoe UI" panose="020B0502040204020203" pitchFamily="34" charset="0"/>
                <a:cs typeface="Segoe UI" panose="020B0502040204020203" pitchFamily="34" charset="0"/>
              </a:rPr>
              <a:t>Er </a:t>
            </a:r>
            <a:r>
              <a:rPr lang="de-DE" sz="1400" b="1" dirty="0">
                <a:latin typeface="Segoe UI" panose="020B0502040204020203" pitchFamily="34" charset="0"/>
                <a:cs typeface="Segoe UI" panose="020B0502040204020203" pitchFamily="34" charset="0"/>
              </a:rPr>
              <a:t>schafft und sichert ortsgebundene Arbeitsplätze</a:t>
            </a:r>
            <a:r>
              <a:rPr lang="de-DE" sz="1400" dirty="0">
                <a:latin typeface="Segoe UI" panose="020B0502040204020203" pitchFamily="34" charset="0"/>
                <a:cs typeface="Segoe UI" panose="020B0502040204020203" pitchFamily="34" charset="0"/>
              </a:rPr>
              <a:t>. Über Instrumente wie die </a:t>
            </a:r>
            <a:r>
              <a:rPr lang="de-DE" sz="1400" b="1" dirty="0">
                <a:latin typeface="Segoe UI" panose="020B0502040204020203" pitchFamily="34" charset="0"/>
                <a:cs typeface="Segoe UI" panose="020B0502040204020203" pitchFamily="34" charset="0"/>
              </a:rPr>
              <a:t>Kurtaxe</a:t>
            </a:r>
            <a:r>
              <a:rPr lang="de-DE" sz="1400" dirty="0">
                <a:latin typeface="Segoe UI" panose="020B0502040204020203" pitchFamily="34" charset="0"/>
                <a:cs typeface="Segoe UI" panose="020B0502040204020203" pitchFamily="34" charset="0"/>
              </a:rPr>
              <a:t> oder die </a:t>
            </a:r>
            <a:r>
              <a:rPr lang="de-DE" sz="1400" b="1" dirty="0">
                <a:latin typeface="Segoe UI" panose="020B0502040204020203" pitchFamily="34" charset="0"/>
                <a:cs typeface="Segoe UI" panose="020B0502040204020203" pitchFamily="34" charset="0"/>
              </a:rPr>
              <a:t>Fremdenverkehrsabgabe</a:t>
            </a:r>
            <a:r>
              <a:rPr lang="de-DE" sz="1400" dirty="0">
                <a:latin typeface="Segoe UI" panose="020B0502040204020203" pitchFamily="34" charset="0"/>
                <a:cs typeface="Segoe UI" panose="020B0502040204020203" pitchFamily="34" charset="0"/>
              </a:rPr>
              <a:t> trägt er zudem direkt </a:t>
            </a:r>
            <a:r>
              <a:rPr lang="de-DE" sz="1400" b="1" dirty="0">
                <a:latin typeface="Segoe UI" panose="020B0502040204020203" pitchFamily="34" charset="0"/>
                <a:cs typeface="Segoe UI" panose="020B0502040204020203" pitchFamily="34" charset="0"/>
              </a:rPr>
              <a:t>zur Verbesserung der lokalen Infrastruktur</a:t>
            </a:r>
            <a:r>
              <a:rPr lang="de-DE" sz="1400" dirty="0">
                <a:latin typeface="Segoe UI" panose="020B0502040204020203" pitchFamily="34" charset="0"/>
                <a:cs typeface="Segoe UI" panose="020B0502040204020203" pitchFamily="34" charset="0"/>
              </a:rPr>
              <a:t> bei. Hiervon profitieren Gäste ebenso wie Einheimische und Unternehmen vor Ort. </a:t>
            </a:r>
          </a:p>
          <a:p>
            <a:pPr marL="0" lvl="0" indent="0" rtl="0">
              <a:spcAft>
                <a:spcPts val="600"/>
              </a:spcAft>
              <a:buNone/>
              <a:defRPr/>
            </a:pPr>
            <a:r>
              <a:rPr lang="de-DE" sz="1400" b="1" dirty="0">
                <a:latin typeface="Segoe UI" panose="020B0502040204020203" pitchFamily="34" charset="0"/>
                <a:cs typeface="Segoe UI" panose="020B0502040204020203" pitchFamily="34" charset="0"/>
              </a:rPr>
              <a:t>Das Tourismus-Engagement eines Ortes zahlt sich aus – in Euro und Cent für alle Branchen. Gleichzeitig steigert es die Attraktivität und Lebensqualität für alle Einwohner und Gäste.</a:t>
            </a:r>
          </a:p>
        </p:txBody>
      </p:sp>
      <p:pic>
        <p:nvPicPr>
          <p:cNvPr id="5" name="Bild 4"/>
          <p:cNvPicPr>
            <a:picLocks noChangeAspect="1"/>
          </p:cNvPicPr>
          <p:nvPr/>
        </p:nvPicPr>
        <p:blipFill>
          <a:blip r:embed="rId3"/>
          <a:srcRect t="826" b="826"/>
          <a:stretch/>
        </p:blipFill>
        <p:spPr>
          <a:xfrm>
            <a:off x="7669145" y="2352820"/>
            <a:ext cx="3869326" cy="2719436"/>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lstStyle/>
          <a:p>
            <a:pPr rtl="0"/>
            <a:r>
              <a:rPr lang="de-DE" dirty="0">
                <a:latin typeface="Segoe UI Light" panose="020B0502040204020203" pitchFamily="34" charset="0"/>
                <a:cs typeface="Segoe UI Light" panose="020B0502040204020203" pitchFamily="34" charset="0"/>
              </a:rPr>
              <a:t>Touristische Umsätze aus </a:t>
            </a:r>
            <a:r>
              <a:rPr lang="de-DE" dirty="0" err="1">
                <a:latin typeface="Segoe UI Light" panose="020B0502040204020203" pitchFamily="34" charset="0"/>
                <a:cs typeface="Segoe UI Light" panose="020B0502040204020203" pitchFamily="34" charset="0"/>
              </a:rPr>
              <a:t>gewerb</a:t>
            </a:r>
            <a:r>
              <a:rPr lang="de-DE" dirty="0">
                <a:latin typeface="Segoe UI Light" panose="020B0502040204020203" pitchFamily="34" charset="0"/>
                <a:cs typeface="Segoe UI Light" panose="020B0502040204020203" pitchFamily="34" charset="0"/>
              </a:rPr>
              <a:t>. Betrieben</a:t>
            </a:r>
          </a:p>
        </p:txBody>
      </p:sp>
      <p:pic>
        <p:nvPicPr>
          <p:cNvPr id="8" name="Grafik 7" descr="Schlafen mit einfarbiger Füllung">
            <a:extLst>
              <a:ext uri="{FF2B5EF4-FFF2-40B4-BE49-F238E27FC236}">
                <a16:creationId xmlns:a16="http://schemas.microsoft.com/office/drawing/2014/main" id="{179E2098-AB51-64BB-796A-3358EB7163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440" y="2482116"/>
            <a:ext cx="561101" cy="561101"/>
          </a:xfrm>
          <a:prstGeom prst="rect">
            <a:avLst/>
          </a:prstGeom>
        </p:spPr>
      </p:pic>
      <p:sp>
        <p:nvSpPr>
          <p:cNvPr id="9" name="Inhaltsplatzhalter 17">
            <a:extLst>
              <a:ext uri="{FF2B5EF4-FFF2-40B4-BE49-F238E27FC236}">
                <a16:creationId xmlns:a16="http://schemas.microsoft.com/office/drawing/2014/main" id="{FED5FE0D-35E2-69A1-3A6D-BECD1DC2DB8D}"/>
              </a:ext>
            </a:extLst>
          </p:cNvPr>
          <p:cNvSpPr txBox="1">
            <a:spLocks/>
          </p:cNvSpPr>
          <p:nvPr/>
        </p:nvSpPr>
        <p:spPr>
          <a:xfrm>
            <a:off x="1302541" y="2516032"/>
            <a:ext cx="1895439" cy="91296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Gewerbliche Betriebe</a:t>
            </a:r>
            <a:r>
              <a:rPr lang="de-DE" sz="1400" dirty="0">
                <a:solidFill>
                  <a:prstClr val="black">
                    <a:lumMod val="75000"/>
                    <a:lumOff val="25000"/>
                  </a:prstClr>
                </a:solidFill>
                <a:latin typeface="Segoe UI" panose="020B0502040204020203" pitchFamily="34" charset="0"/>
                <a:cs typeface="Segoe UI"/>
              </a:rPr>
              <a:t> (mit 10 od. mehr Betten)</a:t>
            </a:r>
            <a:endParaRPr lang="de-DE" sz="14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Inhaltsplatzhalter 17">
            <a:extLst>
              <a:ext uri="{FF2B5EF4-FFF2-40B4-BE49-F238E27FC236}">
                <a16:creationId xmlns:a16="http://schemas.microsoft.com/office/drawing/2014/main" id="{83A1CB0E-3C2D-BCC3-110D-DCEE9C2D6A1A}"/>
              </a:ext>
            </a:extLst>
          </p:cNvPr>
          <p:cNvSpPr txBox="1">
            <a:spLocks/>
          </p:cNvSpPr>
          <p:nvPr/>
        </p:nvSpPr>
        <p:spPr>
          <a:xfrm>
            <a:off x="3217796" y="2528794"/>
            <a:ext cx="658591"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2016</a:t>
            </a:r>
            <a:endParaRPr lang="de-DE" sz="1400" b="1" dirty="0">
              <a:solidFill>
                <a:prstClr val="black">
                  <a:lumMod val="75000"/>
                  <a:lumOff val="25000"/>
                </a:prstClr>
              </a:solidFill>
              <a:cs typeface="Segoe UI"/>
            </a:endParaRPr>
          </a:p>
        </p:txBody>
      </p:sp>
      <p:sp>
        <p:nvSpPr>
          <p:cNvPr id="26" name="Inhaltsplatzhalter 17">
            <a:extLst>
              <a:ext uri="{FF2B5EF4-FFF2-40B4-BE49-F238E27FC236}">
                <a16:creationId xmlns:a16="http://schemas.microsoft.com/office/drawing/2014/main" id="{EE971E98-16A7-AE42-69C4-2B4860A7E62F}"/>
              </a:ext>
            </a:extLst>
          </p:cNvPr>
          <p:cNvSpPr txBox="1">
            <a:spLocks/>
          </p:cNvSpPr>
          <p:nvPr/>
        </p:nvSpPr>
        <p:spPr>
          <a:xfrm>
            <a:off x="5562890" y="2527140"/>
            <a:ext cx="2798539" cy="3516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5600" dirty="0">
                <a:solidFill>
                  <a:prstClr val="black">
                    <a:lumMod val="75000"/>
                    <a:lumOff val="25000"/>
                  </a:prstClr>
                </a:solidFill>
                <a:latin typeface="Segoe UI" panose="020B0502040204020203" pitchFamily="34" charset="0"/>
                <a:cs typeface="Segoe UI" panose="020B0502040204020203" pitchFamily="34" charset="0"/>
              </a:rPr>
              <a:t>0,865 Mio. 	       x      128,40 EUR</a:t>
            </a:r>
            <a:r>
              <a:rPr lang="de-DE" sz="1100" dirty="0">
                <a:solidFill>
                  <a:prstClr val="black">
                    <a:lumMod val="75000"/>
                    <a:lumOff val="25000"/>
                  </a:prstClr>
                </a:solidFill>
                <a:latin typeface="Segoe UI" panose="020B0502040204020203" pitchFamily="34" charset="0"/>
                <a:cs typeface="Segoe UI" panose="020B0502040204020203" pitchFamily="34" charset="0"/>
              </a:rPr>
              <a:t>				</a:t>
            </a:r>
            <a:endParaRPr lang="de-DE" sz="1100" dirty="0">
              <a:solidFill>
                <a:prstClr val="black">
                  <a:lumMod val="75000"/>
                  <a:lumOff val="25000"/>
                </a:prstClr>
              </a:solidFill>
              <a:cs typeface="Segoe UI"/>
            </a:endParaRPr>
          </a:p>
        </p:txBody>
      </p:sp>
      <p:sp>
        <p:nvSpPr>
          <p:cNvPr id="27" name="Inhaltsplatzhalter 17">
            <a:extLst>
              <a:ext uri="{FF2B5EF4-FFF2-40B4-BE49-F238E27FC236}">
                <a16:creationId xmlns:a16="http://schemas.microsoft.com/office/drawing/2014/main" id="{5F5FEBCD-1464-7B12-DA28-C086D959B0B0}"/>
              </a:ext>
            </a:extLst>
          </p:cNvPr>
          <p:cNvSpPr txBox="1">
            <a:spLocks/>
          </p:cNvSpPr>
          <p:nvPr/>
        </p:nvSpPr>
        <p:spPr>
          <a:xfrm>
            <a:off x="5562890" y="1612548"/>
            <a:ext cx="3295985" cy="35163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Aufenthalts-   x  Tagesausgaben</a:t>
            </a:r>
            <a:br>
              <a:rPr lang="de-DE" sz="1400" b="1" dirty="0">
                <a:solidFill>
                  <a:prstClr val="black">
                    <a:lumMod val="75000"/>
                    <a:lumOff val="25000"/>
                  </a:prstClr>
                </a:solidFill>
                <a:latin typeface="Segoe UI" panose="020B0502040204020203" pitchFamily="34" charset="0"/>
                <a:cs typeface="Segoe UI"/>
              </a:rPr>
            </a:br>
            <a:r>
              <a:rPr lang="de-DE" sz="1400" b="1" dirty="0">
                <a:solidFill>
                  <a:prstClr val="black">
                    <a:lumMod val="75000"/>
                    <a:lumOff val="25000"/>
                  </a:prstClr>
                </a:solidFill>
                <a:latin typeface="Segoe UI" panose="020B0502040204020203" pitchFamily="34" charset="0"/>
                <a:cs typeface="Segoe UI"/>
              </a:rPr>
              <a:t>tage</a:t>
            </a:r>
            <a:endParaRPr lang="de-DE" sz="14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1" name="Inhaltsplatzhalter 17">
            <a:extLst>
              <a:ext uri="{FF2B5EF4-FFF2-40B4-BE49-F238E27FC236}">
                <a16:creationId xmlns:a16="http://schemas.microsoft.com/office/drawing/2014/main" id="{46F40DE8-0CAA-432F-7EA0-DD25961F7C10}"/>
              </a:ext>
            </a:extLst>
          </p:cNvPr>
          <p:cNvSpPr txBox="1">
            <a:spLocks/>
          </p:cNvSpPr>
          <p:nvPr/>
        </p:nvSpPr>
        <p:spPr>
          <a:xfrm>
            <a:off x="8277305" y="2527140"/>
            <a:ext cx="1331152"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 111,1 Mio. €</a:t>
            </a:r>
            <a:endParaRPr lang="de-DE" sz="1400" dirty="0">
              <a:solidFill>
                <a:prstClr val="black">
                  <a:lumMod val="75000"/>
                  <a:lumOff val="25000"/>
                </a:prstClr>
              </a:solidFill>
              <a:cs typeface="Segoe UI"/>
            </a:endParaRPr>
          </a:p>
        </p:txBody>
      </p:sp>
      <p:sp>
        <p:nvSpPr>
          <p:cNvPr id="42" name="Inhaltsplatzhalter 17">
            <a:extLst>
              <a:ext uri="{FF2B5EF4-FFF2-40B4-BE49-F238E27FC236}">
                <a16:creationId xmlns:a16="http://schemas.microsoft.com/office/drawing/2014/main" id="{B9B1AFA1-A5B6-55E0-05BB-55D07F1BC51A}"/>
              </a:ext>
            </a:extLst>
          </p:cNvPr>
          <p:cNvSpPr txBox="1">
            <a:spLocks/>
          </p:cNvSpPr>
          <p:nvPr/>
        </p:nvSpPr>
        <p:spPr>
          <a:xfrm>
            <a:off x="3217796" y="2880432"/>
            <a:ext cx="658591"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2019</a:t>
            </a:r>
            <a:endParaRPr lang="de-DE" sz="1400" b="1" dirty="0">
              <a:solidFill>
                <a:prstClr val="black">
                  <a:lumMod val="75000"/>
                  <a:lumOff val="25000"/>
                </a:prstClr>
              </a:solidFill>
              <a:cs typeface="Segoe UI"/>
            </a:endParaRPr>
          </a:p>
        </p:txBody>
      </p:sp>
      <p:sp>
        <p:nvSpPr>
          <p:cNvPr id="43" name="Inhaltsplatzhalter 17">
            <a:extLst>
              <a:ext uri="{FF2B5EF4-FFF2-40B4-BE49-F238E27FC236}">
                <a16:creationId xmlns:a16="http://schemas.microsoft.com/office/drawing/2014/main" id="{2B25FF3B-D594-46DF-2C40-1290C331B932}"/>
              </a:ext>
            </a:extLst>
          </p:cNvPr>
          <p:cNvSpPr txBox="1">
            <a:spLocks/>
          </p:cNvSpPr>
          <p:nvPr/>
        </p:nvSpPr>
        <p:spPr>
          <a:xfrm>
            <a:off x="5562890" y="2878778"/>
            <a:ext cx="2798539" cy="35163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0,802 Mio. 	       x      128,60 EUR				</a:t>
            </a:r>
            <a:endParaRPr lang="de-DE" sz="1400" dirty="0">
              <a:solidFill>
                <a:prstClr val="black">
                  <a:lumMod val="75000"/>
                  <a:lumOff val="25000"/>
                </a:prstClr>
              </a:solidFill>
              <a:cs typeface="Segoe UI"/>
            </a:endParaRPr>
          </a:p>
        </p:txBody>
      </p:sp>
      <p:sp>
        <p:nvSpPr>
          <p:cNvPr id="44" name="Inhaltsplatzhalter 17">
            <a:extLst>
              <a:ext uri="{FF2B5EF4-FFF2-40B4-BE49-F238E27FC236}">
                <a16:creationId xmlns:a16="http://schemas.microsoft.com/office/drawing/2014/main" id="{5CC0834F-133E-AB94-F264-68AFB50EE3D7}"/>
              </a:ext>
            </a:extLst>
          </p:cNvPr>
          <p:cNvSpPr txBox="1">
            <a:spLocks/>
          </p:cNvSpPr>
          <p:nvPr/>
        </p:nvSpPr>
        <p:spPr>
          <a:xfrm>
            <a:off x="8277305" y="2878778"/>
            <a:ext cx="1331152"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 103,2 Mio. €</a:t>
            </a:r>
            <a:endParaRPr lang="de-DE" sz="1400" dirty="0">
              <a:solidFill>
                <a:prstClr val="black">
                  <a:lumMod val="75000"/>
                  <a:lumOff val="25000"/>
                </a:prstClr>
              </a:solidFill>
              <a:cs typeface="Segoe UI"/>
            </a:endParaRPr>
          </a:p>
        </p:txBody>
      </p:sp>
      <p:sp>
        <p:nvSpPr>
          <p:cNvPr id="45" name="Inhaltsplatzhalter 17">
            <a:extLst>
              <a:ext uri="{FF2B5EF4-FFF2-40B4-BE49-F238E27FC236}">
                <a16:creationId xmlns:a16="http://schemas.microsoft.com/office/drawing/2014/main" id="{8B0217B7-B78C-2F4E-89A0-3FD0ED575E23}"/>
              </a:ext>
            </a:extLst>
          </p:cNvPr>
          <p:cNvSpPr txBox="1">
            <a:spLocks/>
          </p:cNvSpPr>
          <p:nvPr/>
        </p:nvSpPr>
        <p:spPr>
          <a:xfrm>
            <a:off x="8277305" y="1612547"/>
            <a:ext cx="1551733" cy="35163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 Bruttoumsatz</a:t>
            </a:r>
            <a:endParaRPr lang="de-DE" sz="1400" b="1" dirty="0">
              <a:solidFill>
                <a:prstClr val="black">
                  <a:lumMod val="75000"/>
                  <a:lumOff val="25000"/>
                </a:prstClr>
              </a:solidFill>
              <a:cs typeface="Segoe UI"/>
            </a:endParaRPr>
          </a:p>
        </p:txBody>
      </p:sp>
      <p:sp>
        <p:nvSpPr>
          <p:cNvPr id="48" name="Inhaltsplatzhalter 17">
            <a:extLst>
              <a:ext uri="{FF2B5EF4-FFF2-40B4-BE49-F238E27FC236}">
                <a16:creationId xmlns:a16="http://schemas.microsoft.com/office/drawing/2014/main" id="{2E716346-F5A7-8FF8-4AE0-FEF3CBF54137}"/>
              </a:ext>
            </a:extLst>
          </p:cNvPr>
          <p:cNvSpPr txBox="1">
            <a:spLocks/>
          </p:cNvSpPr>
          <p:nvPr/>
        </p:nvSpPr>
        <p:spPr>
          <a:xfrm>
            <a:off x="9760181" y="1612546"/>
            <a:ext cx="2200885" cy="35163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Anteil an ges. </a:t>
            </a:r>
            <a:br>
              <a:rPr lang="de-DE" sz="1400" b="1" dirty="0">
                <a:solidFill>
                  <a:prstClr val="black">
                    <a:lumMod val="75000"/>
                    <a:lumOff val="25000"/>
                  </a:prstClr>
                </a:solidFill>
                <a:latin typeface="Segoe UI" panose="020B0502040204020203" pitchFamily="34" charset="0"/>
                <a:cs typeface="Segoe UI" panose="020B0502040204020203" pitchFamily="34" charset="0"/>
              </a:rPr>
            </a:br>
            <a:r>
              <a:rPr lang="de-DE" sz="1400" b="1" dirty="0">
                <a:solidFill>
                  <a:prstClr val="black">
                    <a:lumMod val="75000"/>
                    <a:lumOff val="25000"/>
                  </a:prstClr>
                </a:solidFill>
                <a:latin typeface="Segoe UI" panose="020B0502040204020203" pitchFamily="34" charset="0"/>
                <a:cs typeface="Segoe UI" panose="020B0502040204020203" pitchFamily="34" charset="0"/>
              </a:rPr>
              <a:t>tour. Ums. </a:t>
            </a:r>
            <a:endParaRPr lang="de-DE" sz="1400" b="1" dirty="0">
              <a:solidFill>
                <a:prstClr val="black">
                  <a:lumMod val="75000"/>
                  <a:lumOff val="25000"/>
                </a:prstClr>
              </a:solidFill>
              <a:cs typeface="Segoe UI"/>
            </a:endParaRPr>
          </a:p>
        </p:txBody>
      </p:sp>
      <p:sp>
        <p:nvSpPr>
          <p:cNvPr id="49" name="Inhaltsplatzhalter 17">
            <a:extLst>
              <a:ext uri="{FF2B5EF4-FFF2-40B4-BE49-F238E27FC236}">
                <a16:creationId xmlns:a16="http://schemas.microsoft.com/office/drawing/2014/main" id="{9FAFBC4B-00B2-41A1-5E80-726C880C81DF}"/>
              </a:ext>
            </a:extLst>
          </p:cNvPr>
          <p:cNvSpPr txBox="1">
            <a:spLocks/>
          </p:cNvSpPr>
          <p:nvPr/>
        </p:nvSpPr>
        <p:spPr>
          <a:xfrm>
            <a:off x="9744692" y="2527140"/>
            <a:ext cx="1331152"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69,8 %</a:t>
            </a:r>
            <a:endParaRPr lang="de-DE" sz="1400" dirty="0">
              <a:solidFill>
                <a:prstClr val="black">
                  <a:lumMod val="75000"/>
                  <a:lumOff val="25000"/>
                </a:prstClr>
              </a:solidFill>
              <a:cs typeface="Segoe UI"/>
            </a:endParaRPr>
          </a:p>
        </p:txBody>
      </p:sp>
      <p:sp>
        <p:nvSpPr>
          <p:cNvPr id="50" name="Inhaltsplatzhalter 17">
            <a:extLst>
              <a:ext uri="{FF2B5EF4-FFF2-40B4-BE49-F238E27FC236}">
                <a16:creationId xmlns:a16="http://schemas.microsoft.com/office/drawing/2014/main" id="{198BC1F1-044B-5CCD-B700-F1E689CD5054}"/>
              </a:ext>
            </a:extLst>
          </p:cNvPr>
          <p:cNvSpPr txBox="1">
            <a:spLocks/>
          </p:cNvSpPr>
          <p:nvPr/>
        </p:nvSpPr>
        <p:spPr>
          <a:xfrm>
            <a:off x="9744692" y="2867398"/>
            <a:ext cx="1331152"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65,3 %</a:t>
            </a:r>
            <a:endParaRPr lang="de-DE" sz="1400" dirty="0">
              <a:solidFill>
                <a:prstClr val="black">
                  <a:lumMod val="75000"/>
                  <a:lumOff val="25000"/>
                </a:prstClr>
              </a:solidFill>
              <a:cs typeface="Segoe UI"/>
            </a:endParaRPr>
          </a:p>
        </p:txBody>
      </p:sp>
      <p:sp>
        <p:nvSpPr>
          <p:cNvPr id="53" name="Inhaltsplatzhalter 17">
            <a:extLst>
              <a:ext uri="{FF2B5EF4-FFF2-40B4-BE49-F238E27FC236}">
                <a16:creationId xmlns:a16="http://schemas.microsoft.com/office/drawing/2014/main" id="{667D6796-1022-EAD6-F89F-D22FE0CDA02B}"/>
              </a:ext>
            </a:extLst>
          </p:cNvPr>
          <p:cNvSpPr txBox="1">
            <a:spLocks/>
          </p:cNvSpPr>
          <p:nvPr/>
        </p:nvSpPr>
        <p:spPr>
          <a:xfrm>
            <a:off x="3876387" y="1612534"/>
            <a:ext cx="1573109" cy="82313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b="1" dirty="0">
                <a:solidFill>
                  <a:prstClr val="black">
                    <a:lumMod val="75000"/>
                    <a:lumOff val="25000"/>
                  </a:prstClr>
                </a:solidFill>
                <a:latin typeface="Segoe UI" panose="020B0502040204020203" pitchFamily="34" charset="0"/>
                <a:cs typeface="Segoe UI" panose="020B0502040204020203" pitchFamily="34" charset="0"/>
              </a:rPr>
              <a:t>Gesamtumsatz</a:t>
            </a:r>
            <a:br>
              <a:rPr lang="de-DE" sz="1400" b="1" dirty="0">
                <a:solidFill>
                  <a:prstClr val="black">
                    <a:lumMod val="75000"/>
                    <a:lumOff val="25000"/>
                  </a:prstClr>
                </a:solidFill>
                <a:latin typeface="Segoe UI" panose="020B0502040204020203" pitchFamily="34" charset="0"/>
                <a:cs typeface="Segoe UI" panose="020B0502040204020203" pitchFamily="34" charset="0"/>
              </a:rPr>
            </a:br>
            <a:r>
              <a:rPr lang="de-DE" sz="1400" b="1" dirty="0">
                <a:solidFill>
                  <a:prstClr val="black">
                    <a:lumMod val="75000"/>
                    <a:lumOff val="25000"/>
                  </a:prstClr>
                </a:solidFill>
                <a:latin typeface="Segoe UI" panose="020B0502040204020203" pitchFamily="34" charset="0"/>
                <a:cs typeface="Segoe UI" panose="020B0502040204020203" pitchFamily="34" charset="0"/>
              </a:rPr>
              <a:t>mit Tourismus</a:t>
            </a:r>
            <a:br>
              <a:rPr lang="de-DE" sz="1400" b="1" dirty="0">
                <a:solidFill>
                  <a:prstClr val="black">
                    <a:lumMod val="75000"/>
                    <a:lumOff val="25000"/>
                  </a:prstClr>
                </a:solidFill>
                <a:latin typeface="Segoe UI" panose="020B0502040204020203" pitchFamily="34" charset="0"/>
                <a:cs typeface="Segoe UI" panose="020B0502040204020203" pitchFamily="34" charset="0"/>
              </a:rPr>
            </a:br>
            <a:r>
              <a:rPr lang="de-DE" sz="1000" dirty="0">
                <a:solidFill>
                  <a:prstClr val="black">
                    <a:lumMod val="75000"/>
                    <a:lumOff val="25000"/>
                  </a:prstClr>
                </a:solidFill>
                <a:latin typeface="Segoe UI" panose="020B0502040204020203" pitchFamily="34" charset="0"/>
                <a:cs typeface="Segoe UI" panose="020B0502040204020203" pitchFamily="34" charset="0"/>
              </a:rPr>
              <a:t>mit </a:t>
            </a:r>
            <a:r>
              <a:rPr lang="de-DE" sz="1000" dirty="0" err="1">
                <a:solidFill>
                  <a:prstClr val="black">
                    <a:lumMod val="75000"/>
                    <a:lumOff val="25000"/>
                  </a:prstClr>
                </a:solidFill>
                <a:latin typeface="Segoe UI" panose="020B0502040204020203" pitchFamily="34" charset="0"/>
                <a:cs typeface="Segoe UI" panose="020B0502040204020203" pitchFamily="34" charset="0"/>
              </a:rPr>
              <a:t>Zuliefer</a:t>
            </a:r>
            <a:r>
              <a:rPr lang="de-DE" sz="1000" dirty="0">
                <a:solidFill>
                  <a:prstClr val="black">
                    <a:lumMod val="75000"/>
                    <a:lumOff val="25000"/>
                  </a:prstClr>
                </a:solidFill>
                <a:latin typeface="Segoe UI" panose="020B0502040204020203" pitchFamily="34" charset="0"/>
                <a:cs typeface="Segoe UI" panose="020B0502040204020203" pitchFamily="34" charset="0"/>
              </a:rPr>
              <a:t>., Vers., etc.</a:t>
            </a:r>
            <a:endParaRPr lang="de-DE" sz="1000" dirty="0">
              <a:solidFill>
                <a:prstClr val="black">
                  <a:lumMod val="75000"/>
                  <a:lumOff val="25000"/>
                </a:prstClr>
              </a:solidFill>
              <a:cs typeface="Segoe UI"/>
            </a:endParaRPr>
          </a:p>
        </p:txBody>
      </p:sp>
      <p:sp>
        <p:nvSpPr>
          <p:cNvPr id="54" name="Inhaltsplatzhalter 17">
            <a:extLst>
              <a:ext uri="{FF2B5EF4-FFF2-40B4-BE49-F238E27FC236}">
                <a16:creationId xmlns:a16="http://schemas.microsoft.com/office/drawing/2014/main" id="{59AC057E-5979-022E-73CE-6DBCECBB2A84}"/>
              </a:ext>
            </a:extLst>
          </p:cNvPr>
          <p:cNvSpPr txBox="1">
            <a:spLocks/>
          </p:cNvSpPr>
          <p:nvPr/>
        </p:nvSpPr>
        <p:spPr>
          <a:xfrm>
            <a:off x="3866865" y="2527140"/>
            <a:ext cx="1295537"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159,1 Mio. €</a:t>
            </a:r>
            <a:endParaRPr lang="de-DE" sz="1400" dirty="0">
              <a:solidFill>
                <a:prstClr val="black">
                  <a:lumMod val="75000"/>
                  <a:lumOff val="25000"/>
                </a:prstClr>
              </a:solidFill>
              <a:cs typeface="Segoe UI"/>
            </a:endParaRPr>
          </a:p>
        </p:txBody>
      </p:sp>
      <p:sp>
        <p:nvSpPr>
          <p:cNvPr id="55" name="Inhaltsplatzhalter 17">
            <a:extLst>
              <a:ext uri="{FF2B5EF4-FFF2-40B4-BE49-F238E27FC236}">
                <a16:creationId xmlns:a16="http://schemas.microsoft.com/office/drawing/2014/main" id="{891B77C5-BBD9-C2F8-E11E-2384F6DCF3A5}"/>
              </a:ext>
            </a:extLst>
          </p:cNvPr>
          <p:cNvSpPr txBox="1">
            <a:spLocks/>
          </p:cNvSpPr>
          <p:nvPr/>
        </p:nvSpPr>
        <p:spPr>
          <a:xfrm>
            <a:off x="3866865" y="2878778"/>
            <a:ext cx="1217973" cy="3516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400" dirty="0">
                <a:solidFill>
                  <a:prstClr val="black">
                    <a:lumMod val="75000"/>
                    <a:lumOff val="25000"/>
                  </a:prstClr>
                </a:solidFill>
                <a:latin typeface="Segoe UI" panose="020B0502040204020203" pitchFamily="34" charset="0"/>
                <a:cs typeface="Segoe UI" panose="020B0502040204020203" pitchFamily="34" charset="0"/>
              </a:rPr>
              <a:t>158,1 Mio. €</a:t>
            </a:r>
            <a:endParaRPr lang="de-DE" sz="1400" dirty="0">
              <a:solidFill>
                <a:prstClr val="black">
                  <a:lumMod val="75000"/>
                  <a:lumOff val="25000"/>
                </a:prstClr>
              </a:solidFill>
              <a:cs typeface="Segoe UI"/>
            </a:endParaRPr>
          </a:p>
        </p:txBody>
      </p:sp>
      <p:sp>
        <p:nvSpPr>
          <p:cNvPr id="56" name="Textfeld 55">
            <a:extLst>
              <a:ext uri="{FF2B5EF4-FFF2-40B4-BE49-F238E27FC236}">
                <a16:creationId xmlns:a16="http://schemas.microsoft.com/office/drawing/2014/main" id="{25F3E618-50E1-C680-F98B-D26DBCABCE5E}"/>
              </a:ext>
            </a:extLst>
          </p:cNvPr>
          <p:cNvSpPr txBox="1"/>
          <p:nvPr/>
        </p:nvSpPr>
        <p:spPr>
          <a:xfrm>
            <a:off x="660548" y="4516899"/>
            <a:ext cx="2133172" cy="646331"/>
          </a:xfrm>
          <a:prstGeom prst="rect">
            <a:avLst/>
          </a:prstGeom>
          <a:noFill/>
        </p:spPr>
        <p:txBody>
          <a:bodyPr wrap="square" rtlCol="0">
            <a:spAutoFit/>
          </a:bodyPr>
          <a:lstStyle/>
          <a:p>
            <a:r>
              <a:rPr lang="de-DE" dirty="0"/>
              <a:t>Direkte Profiteure </a:t>
            </a:r>
          </a:p>
          <a:p>
            <a:r>
              <a:rPr lang="de-DE" dirty="0"/>
              <a:t>des Tourismus:</a:t>
            </a:r>
          </a:p>
        </p:txBody>
      </p:sp>
      <p:cxnSp>
        <p:nvCxnSpPr>
          <p:cNvPr id="60" name="Gerade Verbindung mit Pfeil 59">
            <a:extLst>
              <a:ext uri="{FF2B5EF4-FFF2-40B4-BE49-F238E27FC236}">
                <a16:creationId xmlns:a16="http://schemas.microsoft.com/office/drawing/2014/main" id="{746A6D25-ACB5-A0AD-9C68-623CEAE87902}"/>
              </a:ext>
            </a:extLst>
          </p:cNvPr>
          <p:cNvCxnSpPr>
            <a:cxnSpLocks/>
          </p:cNvCxnSpPr>
          <p:nvPr/>
        </p:nvCxnSpPr>
        <p:spPr>
          <a:xfrm>
            <a:off x="4284040" y="3219036"/>
            <a:ext cx="0" cy="12468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a16="http://schemas.microsoft.com/office/drawing/2014/main" id="{D032B82C-CF21-0A8B-918C-C0E82ADEA3B7}"/>
              </a:ext>
            </a:extLst>
          </p:cNvPr>
          <p:cNvCxnSpPr>
            <a:cxnSpLocks/>
          </p:cNvCxnSpPr>
          <p:nvPr/>
        </p:nvCxnSpPr>
        <p:spPr>
          <a:xfrm>
            <a:off x="4332317" y="3230416"/>
            <a:ext cx="1295537" cy="1235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313B1291-E184-F6B9-0FFC-2034CB9A7422}"/>
              </a:ext>
            </a:extLst>
          </p:cNvPr>
          <p:cNvCxnSpPr>
            <a:cxnSpLocks/>
            <a:stCxn id="55" idx="2"/>
          </p:cNvCxnSpPr>
          <p:nvPr/>
        </p:nvCxnSpPr>
        <p:spPr>
          <a:xfrm>
            <a:off x="4475852" y="3230416"/>
            <a:ext cx="2922474" cy="1235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ADC384F3-05A6-B90C-6A0C-B120CD7F106A}"/>
              </a:ext>
            </a:extLst>
          </p:cNvPr>
          <p:cNvSpPr txBox="1"/>
          <p:nvPr/>
        </p:nvSpPr>
        <p:spPr>
          <a:xfrm>
            <a:off x="3495938" y="4516901"/>
            <a:ext cx="1555995" cy="646331"/>
          </a:xfrm>
          <a:prstGeom prst="rect">
            <a:avLst/>
          </a:prstGeom>
          <a:noFill/>
        </p:spPr>
        <p:txBody>
          <a:bodyPr wrap="square" rtlCol="0">
            <a:spAutoFit/>
          </a:bodyPr>
          <a:lstStyle/>
          <a:p>
            <a:r>
              <a:rPr lang="de-DE" dirty="0"/>
              <a:t>86,4 Mio. € Gastgewerbe</a:t>
            </a:r>
          </a:p>
        </p:txBody>
      </p:sp>
      <p:sp>
        <p:nvSpPr>
          <p:cNvPr id="66" name="Textfeld 65">
            <a:extLst>
              <a:ext uri="{FF2B5EF4-FFF2-40B4-BE49-F238E27FC236}">
                <a16:creationId xmlns:a16="http://schemas.microsoft.com/office/drawing/2014/main" id="{41DF71CA-EDE7-8A2F-1941-B546A149C903}"/>
              </a:ext>
            </a:extLst>
          </p:cNvPr>
          <p:cNvSpPr txBox="1"/>
          <p:nvPr/>
        </p:nvSpPr>
        <p:spPr>
          <a:xfrm>
            <a:off x="5132090" y="4516900"/>
            <a:ext cx="1555995" cy="646331"/>
          </a:xfrm>
          <a:prstGeom prst="rect">
            <a:avLst/>
          </a:prstGeom>
          <a:noFill/>
        </p:spPr>
        <p:txBody>
          <a:bodyPr wrap="square" rtlCol="0">
            <a:spAutoFit/>
          </a:bodyPr>
          <a:lstStyle/>
          <a:p>
            <a:r>
              <a:rPr lang="de-DE" dirty="0"/>
              <a:t>28,4 Mio. € Einzelhandel</a:t>
            </a:r>
          </a:p>
        </p:txBody>
      </p:sp>
      <p:sp>
        <p:nvSpPr>
          <p:cNvPr id="67" name="Textfeld 66">
            <a:extLst>
              <a:ext uri="{FF2B5EF4-FFF2-40B4-BE49-F238E27FC236}">
                <a16:creationId xmlns:a16="http://schemas.microsoft.com/office/drawing/2014/main" id="{E9B81E4C-5297-2150-1751-2EFF4056A407}"/>
              </a:ext>
            </a:extLst>
          </p:cNvPr>
          <p:cNvSpPr txBox="1"/>
          <p:nvPr/>
        </p:nvSpPr>
        <p:spPr>
          <a:xfrm>
            <a:off x="6894162" y="4516900"/>
            <a:ext cx="2062916" cy="646331"/>
          </a:xfrm>
          <a:prstGeom prst="rect">
            <a:avLst/>
          </a:prstGeom>
          <a:noFill/>
        </p:spPr>
        <p:txBody>
          <a:bodyPr wrap="square" rtlCol="0">
            <a:spAutoFit/>
          </a:bodyPr>
          <a:lstStyle/>
          <a:p>
            <a:r>
              <a:rPr lang="de-DE" dirty="0"/>
              <a:t>43,3 Mio. € Dienstleistungen</a:t>
            </a:r>
          </a:p>
        </p:txBody>
      </p:sp>
      <p:sp>
        <p:nvSpPr>
          <p:cNvPr id="73" name="Textfeld 72">
            <a:extLst>
              <a:ext uri="{FF2B5EF4-FFF2-40B4-BE49-F238E27FC236}">
                <a16:creationId xmlns:a16="http://schemas.microsoft.com/office/drawing/2014/main" id="{F008DE04-2C0D-FDB6-DDC6-7BA6BD2256F8}"/>
              </a:ext>
            </a:extLst>
          </p:cNvPr>
          <p:cNvSpPr txBox="1"/>
          <p:nvPr/>
        </p:nvSpPr>
        <p:spPr>
          <a:xfrm>
            <a:off x="3998079" y="5578249"/>
            <a:ext cx="647728" cy="307777"/>
          </a:xfrm>
          <a:prstGeom prst="rect">
            <a:avLst/>
          </a:prstGeom>
          <a:noFill/>
        </p:spPr>
        <p:txBody>
          <a:bodyPr wrap="square" rtlCol="0">
            <a:spAutoFit/>
          </a:bodyPr>
          <a:lstStyle/>
          <a:p>
            <a:r>
              <a:rPr lang="de-DE" sz="1400" dirty="0"/>
              <a:t>ca. ½ </a:t>
            </a:r>
          </a:p>
        </p:txBody>
      </p:sp>
      <p:cxnSp>
        <p:nvCxnSpPr>
          <p:cNvPr id="74" name="Gerade Verbindung mit Pfeil 73">
            <a:extLst>
              <a:ext uri="{FF2B5EF4-FFF2-40B4-BE49-F238E27FC236}">
                <a16:creationId xmlns:a16="http://schemas.microsoft.com/office/drawing/2014/main" id="{00563C20-3946-CFD6-7EF4-2705675DD5E3}"/>
              </a:ext>
            </a:extLst>
          </p:cNvPr>
          <p:cNvCxnSpPr>
            <a:cxnSpLocks/>
          </p:cNvCxnSpPr>
          <p:nvPr/>
        </p:nvCxnSpPr>
        <p:spPr>
          <a:xfrm>
            <a:off x="4287895" y="5241130"/>
            <a:ext cx="0" cy="333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E51DA560-3E42-5427-199A-177445E0FC2C}"/>
              </a:ext>
            </a:extLst>
          </p:cNvPr>
          <p:cNvCxnSpPr>
            <a:cxnSpLocks/>
          </p:cNvCxnSpPr>
          <p:nvPr/>
        </p:nvCxnSpPr>
        <p:spPr>
          <a:xfrm>
            <a:off x="5690932" y="5241130"/>
            <a:ext cx="795977" cy="282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E5378EE6-E295-3CC6-43FA-ACC304DB4B94}"/>
              </a:ext>
            </a:extLst>
          </p:cNvPr>
          <p:cNvCxnSpPr>
            <a:cxnSpLocks/>
          </p:cNvCxnSpPr>
          <p:nvPr/>
        </p:nvCxnSpPr>
        <p:spPr>
          <a:xfrm flipH="1">
            <a:off x="6819046" y="5241130"/>
            <a:ext cx="774494" cy="282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F4D3F204-8D6E-24BA-B436-4C145B014986}"/>
              </a:ext>
            </a:extLst>
          </p:cNvPr>
          <p:cNvSpPr txBox="1"/>
          <p:nvPr/>
        </p:nvSpPr>
        <p:spPr>
          <a:xfrm>
            <a:off x="6347231" y="5574470"/>
            <a:ext cx="647728" cy="307777"/>
          </a:xfrm>
          <a:prstGeom prst="rect">
            <a:avLst/>
          </a:prstGeom>
          <a:noFill/>
        </p:spPr>
        <p:txBody>
          <a:bodyPr wrap="square" rtlCol="0">
            <a:spAutoFit/>
          </a:bodyPr>
          <a:lstStyle/>
          <a:p>
            <a:r>
              <a:rPr lang="de-DE" sz="1400" dirty="0"/>
              <a:t>ca. ½ </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dirty="0">
                <a:latin typeface="Segoe UI Light" panose="020B0502040204020203" pitchFamily="34" charset="0"/>
                <a:cs typeface="Segoe UI Light" panose="020B0502040204020203" pitchFamily="34" charset="0"/>
              </a:rPr>
              <a:t>Beschäftigungseffekte durch den Tourismus</a:t>
            </a:r>
          </a:p>
        </p:txBody>
      </p:sp>
      <p:sp>
        <p:nvSpPr>
          <p:cNvPr id="11" name="Textfeld 10">
            <a:extLst>
              <a:ext uri="{FF2B5EF4-FFF2-40B4-BE49-F238E27FC236}">
                <a16:creationId xmlns:a16="http://schemas.microsoft.com/office/drawing/2014/main" id="{F3B1B2E7-F821-23D3-2C26-3069D32CB0FF}"/>
              </a:ext>
            </a:extLst>
          </p:cNvPr>
          <p:cNvSpPr txBox="1"/>
          <p:nvPr/>
        </p:nvSpPr>
        <p:spPr>
          <a:xfrm>
            <a:off x="626165" y="2186609"/>
            <a:ext cx="5073926" cy="2031325"/>
          </a:xfrm>
          <a:prstGeom prst="rect">
            <a:avLst/>
          </a:prstGeom>
          <a:noFill/>
        </p:spPr>
        <p:txBody>
          <a:bodyPr wrap="square" rtlCol="0">
            <a:spAutoFit/>
          </a:bodyPr>
          <a:lstStyle/>
          <a:p>
            <a:pPr algn="ctr"/>
            <a:r>
              <a:rPr lang="de-DE" dirty="0"/>
              <a:t>Bezieher*innen eines </a:t>
            </a:r>
          </a:p>
          <a:p>
            <a:pPr algn="ctr"/>
            <a:r>
              <a:rPr lang="de-DE" dirty="0"/>
              <a:t>Ø-</a:t>
            </a:r>
            <a:r>
              <a:rPr lang="de-DE" b="1" u="sng" dirty="0"/>
              <a:t>Primär</a:t>
            </a:r>
            <a:r>
              <a:rPr lang="de-DE" dirty="0"/>
              <a:t>einkommens</a:t>
            </a:r>
          </a:p>
          <a:p>
            <a:pPr algn="ctr"/>
            <a:endParaRPr lang="de-DE" dirty="0"/>
          </a:p>
          <a:p>
            <a:pPr algn="ctr"/>
            <a:r>
              <a:rPr lang="de-DE" sz="3600" dirty="0"/>
              <a:t>3.170 PERSONEN</a:t>
            </a:r>
          </a:p>
          <a:p>
            <a:pPr algn="ctr"/>
            <a:endParaRPr lang="de-DE" dirty="0"/>
          </a:p>
          <a:p>
            <a:pPr algn="ctr"/>
            <a:r>
              <a:rPr lang="de-DE" dirty="0"/>
              <a:t>touristisches Einkommen insgesamt 82,7 Mio. €</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480311" y="2832939"/>
            <a:ext cx="4810540" cy="1384995"/>
          </a:xfrm>
          <a:prstGeom prst="rect">
            <a:avLst/>
          </a:prstGeom>
          <a:noFill/>
        </p:spPr>
        <p:txBody>
          <a:bodyPr wrap="square" rtlCol="0">
            <a:spAutoFit/>
          </a:bodyPr>
          <a:lstStyle/>
          <a:p>
            <a:r>
              <a:rPr lang="de-DE" sz="1400" dirty="0"/>
              <a:t>Der Einkommensbeitrag von 82,7 Mio. € entspricht einem Äquivalent von rund 3.170 Personen, die durch die touristische Nachfrage in Bad Reichenhall und Bayerisch Gmain ein durchschnittliches Primäreinkommen (= 26.100,- €) pro Kopf und Jahr beziehen könnten.</a:t>
            </a:r>
          </a:p>
          <a:p>
            <a:r>
              <a:rPr lang="de-DE" sz="1400" dirty="0"/>
              <a:t> </a:t>
            </a:r>
          </a:p>
        </p:txBody>
      </p:sp>
      <p:sp>
        <p:nvSpPr>
          <p:cNvPr id="13" name="Textfeld 12">
            <a:extLst>
              <a:ext uri="{FF2B5EF4-FFF2-40B4-BE49-F238E27FC236}">
                <a16:creationId xmlns:a16="http://schemas.microsoft.com/office/drawing/2014/main" id="{1258B8BD-4C60-F691-C29B-5E92E2F21514}"/>
              </a:ext>
            </a:extLst>
          </p:cNvPr>
          <p:cNvSpPr txBox="1"/>
          <p:nvPr/>
        </p:nvSpPr>
        <p:spPr>
          <a:xfrm>
            <a:off x="815009" y="6129070"/>
            <a:ext cx="10475842" cy="261610"/>
          </a:xfrm>
          <a:prstGeom prst="rect">
            <a:avLst/>
          </a:prstGeom>
          <a:noFill/>
        </p:spPr>
        <p:txBody>
          <a:bodyPr wrap="square" rtlCol="0">
            <a:spAutoFit/>
          </a:bodyPr>
          <a:lstStyle/>
          <a:p>
            <a:r>
              <a:rPr lang="de-DE" sz="1100" dirty="0"/>
              <a:t>Quelle: </a:t>
            </a:r>
            <a:r>
              <a:rPr lang="de-DE" sz="1100" dirty="0" err="1"/>
              <a:t>dwif</a:t>
            </a:r>
            <a:r>
              <a:rPr lang="de-DE" sz="1100" dirty="0"/>
              <a:t> 2020   -   Wirtschaftsfaktor Tourismus für Bad Reichenhall und Bayerisch Gmain 2019</a:t>
            </a: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dirty="0">
                <a:latin typeface="Segoe UI Light" panose="020B0502040204020203" pitchFamily="34" charset="0"/>
                <a:cs typeface="Segoe UI Light" panose="020B0502040204020203" pitchFamily="34" charset="0"/>
              </a:rPr>
              <a:t>Steueraufkommen aus dem Tourismus</a:t>
            </a:r>
          </a:p>
        </p:txBody>
      </p:sp>
      <p:sp>
        <p:nvSpPr>
          <p:cNvPr id="11" name="Textfeld 10">
            <a:extLst>
              <a:ext uri="{FF2B5EF4-FFF2-40B4-BE49-F238E27FC236}">
                <a16:creationId xmlns:a16="http://schemas.microsoft.com/office/drawing/2014/main" id="{F3B1B2E7-F821-23D3-2C26-3069D32CB0FF}"/>
              </a:ext>
            </a:extLst>
          </p:cNvPr>
          <p:cNvSpPr txBox="1"/>
          <p:nvPr/>
        </p:nvSpPr>
        <p:spPr>
          <a:xfrm>
            <a:off x="626165" y="2186609"/>
            <a:ext cx="5073926" cy="1846659"/>
          </a:xfrm>
          <a:prstGeom prst="rect">
            <a:avLst/>
          </a:prstGeom>
          <a:noFill/>
        </p:spPr>
        <p:txBody>
          <a:bodyPr wrap="square" rtlCol="0">
            <a:spAutoFit/>
          </a:bodyPr>
          <a:lstStyle/>
          <a:p>
            <a:pPr algn="ctr"/>
            <a:r>
              <a:rPr lang="de-DE" sz="1800" dirty="0"/>
              <a:t>Mehrwertsteuer und Einkommensteuer</a:t>
            </a:r>
          </a:p>
          <a:p>
            <a:pPr algn="ctr"/>
            <a:endParaRPr lang="de-DE" dirty="0"/>
          </a:p>
          <a:p>
            <a:pPr algn="ctr"/>
            <a:r>
              <a:rPr lang="de-DE" sz="3600" dirty="0"/>
              <a:t>ca. 14,7 Mio. €</a:t>
            </a:r>
          </a:p>
          <a:p>
            <a:pPr algn="ctr"/>
            <a:endParaRPr lang="de-DE" dirty="0"/>
          </a:p>
          <a:p>
            <a:pPr algn="ctr"/>
            <a:r>
              <a:rPr lang="de-DE" sz="2400" dirty="0"/>
              <a:t>+</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491911" y="2161214"/>
            <a:ext cx="4810540" cy="3108543"/>
          </a:xfrm>
          <a:prstGeom prst="rect">
            <a:avLst/>
          </a:prstGeom>
          <a:noFill/>
        </p:spPr>
        <p:txBody>
          <a:bodyPr wrap="square" rtlCol="0">
            <a:spAutoFit/>
          </a:bodyPr>
          <a:lstStyle/>
          <a:p>
            <a:r>
              <a:rPr lang="de-DE" sz="1400" dirty="0"/>
              <a:t>Allein aus Mehrwertsteuer + Einkommensteuer resultieren 2019 ca. 14,7 Mio. € Steueraufkommen aus dem Tourismus, das jedoch als Gemeinschaftssteuer Bund, Ländern und Kommunen zukommt. Der Tourismus erzeugt u. a. durch Grundsteuer, Gewerbesteuer, Zweitwohnungs-steuer, Kurtaxe (Gast) und Tourismusabgabe (Gewerbe), zusätzliches Steueraufkommen bzw. weitere </a:t>
            </a:r>
            <a:r>
              <a:rPr lang="de-DE" sz="1400" dirty="0" err="1"/>
              <a:t>Gebühren-und</a:t>
            </a:r>
            <a:r>
              <a:rPr lang="de-DE" sz="1400" dirty="0"/>
              <a:t> Beitragseinnahmen, deren Quantifizierung jedoch nur über individuelle Erhebungen möglich ist.</a:t>
            </a:r>
          </a:p>
          <a:p>
            <a:endParaRPr lang="de-DE" sz="1400" dirty="0"/>
          </a:p>
          <a:p>
            <a:r>
              <a:rPr lang="de-DE" sz="1400" dirty="0"/>
              <a:t>Untersuchungen von </a:t>
            </a:r>
            <a:r>
              <a:rPr lang="de-DE" sz="1400" dirty="0" err="1"/>
              <a:t>dwif</a:t>
            </a:r>
            <a:r>
              <a:rPr lang="de-DE" sz="1400" dirty="0"/>
              <a:t> zeigen, dass den </a:t>
            </a:r>
            <a:r>
              <a:rPr lang="de-DE" sz="1400" b="1" dirty="0"/>
              <a:t>Kommunen</a:t>
            </a:r>
            <a:r>
              <a:rPr lang="de-DE" sz="1400" dirty="0"/>
              <a:t> durchschnittlich Steuereinnahmen aus dem Tourismus in einer Größenordnung zwischen 1% und </a:t>
            </a:r>
            <a:r>
              <a:rPr lang="de-DE" sz="1400" b="1" dirty="0"/>
              <a:t>weit mehr als 3% </a:t>
            </a:r>
            <a:r>
              <a:rPr lang="de-DE" sz="1400" dirty="0"/>
              <a:t>der dort realisierten touristischen Nettoumsätze </a:t>
            </a:r>
            <a:r>
              <a:rPr lang="de-DE" sz="1400" b="1" dirty="0"/>
              <a:t>zufließen</a:t>
            </a:r>
            <a:r>
              <a:rPr lang="de-DE" sz="1400" dirty="0"/>
              <a:t>.</a:t>
            </a:r>
          </a:p>
        </p:txBody>
      </p:sp>
      <p:sp>
        <p:nvSpPr>
          <p:cNvPr id="13" name="Textfeld 12">
            <a:extLst>
              <a:ext uri="{FF2B5EF4-FFF2-40B4-BE49-F238E27FC236}">
                <a16:creationId xmlns:a16="http://schemas.microsoft.com/office/drawing/2014/main" id="{1258B8BD-4C60-F691-C29B-5E92E2F21514}"/>
              </a:ext>
            </a:extLst>
          </p:cNvPr>
          <p:cNvSpPr txBox="1"/>
          <p:nvPr/>
        </p:nvSpPr>
        <p:spPr>
          <a:xfrm>
            <a:off x="815009" y="6129070"/>
            <a:ext cx="10475842" cy="261610"/>
          </a:xfrm>
          <a:prstGeom prst="rect">
            <a:avLst/>
          </a:prstGeom>
          <a:noFill/>
        </p:spPr>
        <p:txBody>
          <a:bodyPr wrap="square" rtlCol="0">
            <a:spAutoFit/>
          </a:bodyPr>
          <a:lstStyle/>
          <a:p>
            <a:r>
              <a:rPr lang="de-DE" sz="1100" dirty="0"/>
              <a:t>Quelle: </a:t>
            </a:r>
            <a:r>
              <a:rPr lang="de-DE" sz="1100" dirty="0" err="1"/>
              <a:t>dwif</a:t>
            </a:r>
            <a:r>
              <a:rPr lang="de-DE" sz="1100" dirty="0"/>
              <a:t> 2020   -   Wirtschaftsfaktor Tourismus für Bad Reichenhall und Bayerisch Gmain 2019</a:t>
            </a:r>
          </a:p>
        </p:txBody>
      </p:sp>
      <p:sp>
        <p:nvSpPr>
          <p:cNvPr id="2" name="Textfeld 1">
            <a:extLst>
              <a:ext uri="{FF2B5EF4-FFF2-40B4-BE49-F238E27FC236}">
                <a16:creationId xmlns:a16="http://schemas.microsoft.com/office/drawing/2014/main" id="{884A1A6F-F19F-680A-440B-135C5B1BFF45}"/>
              </a:ext>
            </a:extLst>
          </p:cNvPr>
          <p:cNvSpPr txBox="1"/>
          <p:nvPr/>
        </p:nvSpPr>
        <p:spPr>
          <a:xfrm>
            <a:off x="1203699" y="4207116"/>
            <a:ext cx="3918857" cy="1200329"/>
          </a:xfrm>
          <a:prstGeom prst="rect">
            <a:avLst/>
          </a:prstGeom>
          <a:noFill/>
        </p:spPr>
        <p:txBody>
          <a:bodyPr wrap="square" rtlCol="0">
            <a:spAutoFit/>
          </a:bodyPr>
          <a:lstStyle/>
          <a:p>
            <a:pPr algn="ctr"/>
            <a:r>
              <a:rPr lang="de-DE" dirty="0"/>
              <a:t>Grundsteuer </a:t>
            </a:r>
          </a:p>
          <a:p>
            <a:pPr algn="ctr"/>
            <a:r>
              <a:rPr lang="de-DE" dirty="0"/>
              <a:t>Gewerbesteuer</a:t>
            </a:r>
          </a:p>
          <a:p>
            <a:pPr algn="ctr"/>
            <a:r>
              <a:rPr lang="de-DE" dirty="0"/>
              <a:t>Kurtaxe (Gast) </a:t>
            </a:r>
          </a:p>
          <a:p>
            <a:pPr algn="ctr"/>
            <a:r>
              <a:rPr lang="de-DE" dirty="0"/>
              <a:t>Tourismusabgabe (Gewerbe)</a:t>
            </a:r>
          </a:p>
        </p:txBody>
      </p:sp>
    </p:spTree>
    <p:extLst>
      <p:ext uri="{BB962C8B-B14F-4D97-AF65-F5344CB8AC3E}">
        <p14:creationId xmlns:p14="http://schemas.microsoft.com/office/powerpoint/2010/main" val="1462875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207" y="448056"/>
            <a:ext cx="10936785" cy="640080"/>
          </a:xfrm>
        </p:spPr>
        <p:txBody>
          <a:bodyPr rtlCol="0">
            <a:normAutofit fontScale="90000"/>
          </a:bodyPr>
          <a:lstStyle/>
          <a:p>
            <a:pPr rtl="0"/>
            <a:r>
              <a:rPr lang="de-DE" dirty="0">
                <a:latin typeface="Segoe UI Light" panose="020B0502040204020203" pitchFamily="34" charset="0"/>
                <a:cs typeface="Segoe UI Light" panose="020B0502040204020203" pitchFamily="34" charset="0"/>
              </a:rPr>
              <a:t>Fortführung des Markenprozesses (2018) – Belebenste Alpenstadt Deutschlands</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457200" y="1587382"/>
            <a:ext cx="10835921" cy="4800032"/>
          </a:xfrm>
          <a:prstGeom prst="rect">
            <a:avLst/>
          </a:prstGeom>
          <a:noFill/>
        </p:spPr>
        <p:txBody>
          <a:bodyPr wrap="square" rtlCol="0">
            <a:spAutoFit/>
          </a:bodyPr>
          <a:lstStyle/>
          <a:p>
            <a:pPr algn="ctr">
              <a:lnSpc>
                <a:spcPct val="107000"/>
              </a:lnSpc>
              <a:spcAft>
                <a:spcPts val="800"/>
              </a:spcAft>
            </a:pPr>
            <a:r>
              <a:rPr lang="de-DE" b="1" u="sng" dirty="0">
                <a:latin typeface="Calibri" panose="020F0502020204030204" pitchFamily="34" charset="0"/>
                <a:ea typeface="Calibri" panose="020F0502020204030204" pitchFamily="34" charset="0"/>
                <a:cs typeface="Times New Roman" panose="02020603050405020304" pitchFamily="18" charset="0"/>
              </a:rPr>
              <a:t>Kampagne 2023</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u="sng" dirty="0">
                <a:latin typeface="Calibri" panose="020F0502020204030204" pitchFamily="34" charset="0"/>
                <a:ea typeface="Calibri" panose="020F0502020204030204" pitchFamily="34" charset="0"/>
                <a:cs typeface="Times New Roman" panose="02020603050405020304" pitchFamily="18" charset="0"/>
              </a:rPr>
              <a:t> Thema:</a:t>
            </a:r>
            <a:r>
              <a:rPr lang="de-DE" dirty="0">
                <a:latin typeface="Calibri" panose="020F0502020204030204" pitchFamily="34" charset="0"/>
                <a:ea typeface="Calibri" panose="020F0502020204030204" pitchFamily="34" charset="0"/>
                <a:cs typeface="Times New Roman" panose="02020603050405020304" pitchFamily="18" charset="0"/>
              </a:rPr>
              <a:t> So(u)</a:t>
            </a:r>
            <a:r>
              <a:rPr lang="de-DE" dirty="0" err="1">
                <a:latin typeface="Calibri" panose="020F0502020204030204" pitchFamily="34" charset="0"/>
                <a:ea typeface="Calibri" panose="020F0502020204030204" pitchFamily="34" charset="0"/>
                <a:cs typeface="Times New Roman" panose="02020603050405020304" pitchFamily="18" charset="0"/>
              </a:rPr>
              <a:t>leness</a:t>
            </a:r>
            <a:r>
              <a:rPr lang="de-DE" dirty="0">
                <a:latin typeface="Calibri" panose="020F0502020204030204" pitchFamily="34" charset="0"/>
                <a:ea typeface="Calibri" panose="020F0502020204030204" pitchFamily="34" charset="0"/>
                <a:cs typeface="Times New Roman" panose="02020603050405020304" pitchFamily="18" charset="0"/>
              </a:rPr>
              <a:t> (Arbeitstitel) – 360° Kampagne mit Agentur</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Ausgangslage 2022 – Bad Reichenhall Tourismus &amp; Stadtmarketing GmbH (BRM) </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Corona-Pandemie: </a:t>
            </a:r>
            <a:r>
              <a:rPr lang="de-DE" sz="1400" dirty="0">
                <a:latin typeface="Calibri" panose="020F0502020204030204" pitchFamily="34" charset="0"/>
                <a:ea typeface="Calibri" panose="020F0502020204030204" pitchFamily="34" charset="0"/>
                <a:cs typeface="Times New Roman" panose="02020603050405020304" pitchFamily="18" charset="0"/>
              </a:rPr>
              <a:t>weiterhin schwer planbare Situation für touristische Maßnahmen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Ausscheiden von Geschäftsführerin Dr. Brigitte Schlögl im März 2022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Extern erstelltes Gutachten zur Zukunft der BRM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Fokus auf  Stadtmarketing-Themen und die Stärkung und Sichtbarkeit der eigenen Marke Bad Reichenhall durch Vielzahl an Veranstaltungen und Aktionen (Ostern, City &amp; Trail, Klangwolke, Stadtlesen, Bella Italia Markt,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Intensivierung der Kommunikation (Netzwerktreffen) mit Multiplikatoren (Handel, Veranstalter, Gastro, Stadt, Kooperationspartnern, Hoteliers)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Bestehende Produkte und Veranstaltungen zeitgemäß Online und Offline organisiert, kommuniziert und präsentiert – Zielgruppe: Gäste und Einheimische (Beispiel: Christkindlmarkt)</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Ausblick 2023 - Folgejahre: </a:t>
            </a:r>
          </a:p>
          <a:p>
            <a:pPr marL="285750" indent="-285750">
              <a:lnSpc>
                <a:spcPct val="107000"/>
              </a:lnSpc>
              <a:spcAft>
                <a:spcPts val="800"/>
              </a:spcAft>
              <a:buFont typeface="Arial" panose="020B0604020202020204" pitchFamily="34" charset="0"/>
              <a:buChar char="•"/>
            </a:pPr>
            <a:r>
              <a:rPr lang="de-DE" sz="1400" dirty="0">
                <a:latin typeface="Calibri" panose="020F0502020204030204" pitchFamily="34" charset="0"/>
                <a:ea typeface="Calibri" panose="020F0502020204030204" pitchFamily="34" charset="0"/>
                <a:cs typeface="Times New Roman" panose="02020603050405020304" pitchFamily="18" charset="0"/>
              </a:rPr>
              <a:t>weiterhin schwer zu prognostizierende Veränderungen im Reiseverhalten durch die Corona-Jahre und die Inflationsphase </a:t>
            </a:r>
          </a:p>
          <a:p>
            <a:pPr marL="285750" indent="-285750">
              <a:lnSpc>
                <a:spcPct val="107000"/>
              </a:lnSpc>
              <a:spcAft>
                <a:spcPts val="800"/>
              </a:spcAft>
              <a:buFont typeface="Arial" panose="020B0604020202020204" pitchFamily="34" charset="0"/>
              <a:buChar char="•"/>
            </a:pPr>
            <a:r>
              <a:rPr lang="de-DE" sz="1400" b="1" dirty="0">
                <a:latin typeface="Calibri" panose="020F0502020204030204" pitchFamily="34" charset="0"/>
                <a:ea typeface="Calibri" panose="020F0502020204030204" pitchFamily="34" charset="0"/>
                <a:cs typeface="Times New Roman" panose="02020603050405020304" pitchFamily="18" charset="0"/>
              </a:rPr>
              <a:t>Ziel: </a:t>
            </a:r>
            <a:r>
              <a:rPr lang="de-DE" sz="1400" dirty="0">
                <a:latin typeface="Calibri" panose="020F0502020204030204" pitchFamily="34" charset="0"/>
                <a:ea typeface="Calibri" panose="020F0502020204030204" pitchFamily="34" charset="0"/>
                <a:cs typeface="Times New Roman" panose="02020603050405020304" pitchFamily="18" charset="0"/>
              </a:rPr>
              <a:t>wettbewerbsfähig bleiben, verstärkt touristisch-überregional agieren – mit einer systematischen Marketing-Strategie und darauf abgestimmter überregionalen Kommunikation   </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212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0073" y="442173"/>
            <a:ext cx="10918124" cy="640080"/>
          </a:xfrm>
        </p:spPr>
        <p:txBody>
          <a:bodyPr rtlCol="0">
            <a:normAutofit fontScale="90000"/>
          </a:bodyPr>
          <a:lstStyle/>
          <a:p>
            <a:pPr rtl="0"/>
            <a:r>
              <a:rPr lang="de-DE" dirty="0">
                <a:latin typeface="Segoe UI Light" panose="020B0502040204020203" pitchFamily="34" charset="0"/>
                <a:cs typeface="Segoe UI Light" panose="020B0502040204020203" pitchFamily="34" charset="0"/>
              </a:rPr>
              <a:t>Fortführung des Markenprozesses (2018) – </a:t>
            </a:r>
            <a:r>
              <a:rPr lang="de-DE" dirty="0" err="1">
                <a:latin typeface="Segoe UI Light" panose="020B0502040204020203" pitchFamily="34" charset="0"/>
                <a:cs typeface="Segoe UI Light" panose="020B0502040204020203" pitchFamily="34" charset="0"/>
              </a:rPr>
              <a:t>Belebendste</a:t>
            </a:r>
            <a:r>
              <a:rPr lang="de-DE" dirty="0">
                <a:latin typeface="Segoe UI Light" panose="020B0502040204020203" pitchFamily="34" charset="0"/>
                <a:cs typeface="Segoe UI Light" panose="020B0502040204020203" pitchFamily="34" charset="0"/>
              </a:rPr>
              <a:t> Alpenstadt Deutschlands</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500073" y="1277840"/>
            <a:ext cx="10667969" cy="5395388"/>
          </a:xfrm>
          <a:prstGeom prst="rect">
            <a:avLst/>
          </a:prstGeom>
          <a:noFill/>
        </p:spPr>
        <p:txBody>
          <a:bodyPr wrap="square" rtlCol="0">
            <a:spAutoFit/>
          </a:bodyPr>
          <a:lstStyle/>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Strategie-Workshops 2022 </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zweiteilige Reihe (Leitung: Tourismus-Marketing Experte Andreas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Oberacher</a:t>
            </a:r>
            <a:r>
              <a:rPr lang="de-DE" sz="1400" dirty="0">
                <a:effectLst/>
                <a:latin typeface="Calibri" panose="020F0502020204030204" pitchFamily="34" charset="0"/>
                <a:ea typeface="Calibri" panose="020F0502020204030204" pitchFamily="34" charset="0"/>
                <a:cs typeface="Times New Roman" panose="02020603050405020304" pitchFamily="18" charset="0"/>
              </a:rPr>
              <a:t>, Firma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Conos</a:t>
            </a:r>
            <a:r>
              <a:rPr lang="de-DE" sz="1400" dirty="0">
                <a:effectLst/>
                <a:latin typeface="Calibri" panose="020F0502020204030204" pitchFamily="34" charset="0"/>
                <a:ea typeface="Calibri" panose="020F0502020204030204" pitchFamily="34" charset="0"/>
                <a:cs typeface="Times New Roman" panose="02020603050405020304" pitchFamily="18" charset="0"/>
              </a:rPr>
              <a:t>) mit Hotellerie, Ausflugszielen, BRM, Gastronomie </a:t>
            </a:r>
          </a:p>
          <a:p>
            <a:pPr>
              <a:lnSpc>
                <a:spcPct val="107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Workshop-Ergebnis: So(u)</a:t>
            </a:r>
            <a:r>
              <a:rPr lang="de-DE" sz="1400" b="1" dirty="0" err="1">
                <a:effectLst/>
                <a:latin typeface="Calibri" panose="020F0502020204030204" pitchFamily="34" charset="0"/>
                <a:ea typeface="Calibri" panose="020F0502020204030204" pitchFamily="34" charset="0"/>
                <a:cs typeface="Times New Roman" panose="02020603050405020304" pitchFamily="18" charset="0"/>
              </a:rPr>
              <a:t>leness</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Verständigung auf eine gemeinsame, groß angelegte Werbekampagne für die Alleinstellungsmerkmale </a:t>
            </a:r>
            <a:r>
              <a:rPr lang="de-DE" sz="1400" b="1" dirty="0">
                <a:effectLst/>
                <a:latin typeface="Calibri" panose="020F0502020204030204" pitchFamily="34" charset="0"/>
                <a:ea typeface="Calibri" panose="020F0502020204030204" pitchFamily="34" charset="0"/>
                <a:cs typeface="Times New Roman" panose="02020603050405020304" pitchFamily="18" charset="0"/>
              </a:rPr>
              <a:t>Salz, Sole</a:t>
            </a:r>
            <a:r>
              <a:rPr lang="de-DE" sz="1400" b="1" dirty="0">
                <a:latin typeface="Calibri" panose="020F0502020204030204" pitchFamily="34" charset="0"/>
                <a:ea typeface="Calibri" panose="020F0502020204030204" pitchFamily="34" charset="0"/>
                <a:cs typeface="Times New Roman" panose="02020603050405020304" pitchFamily="18" charset="0"/>
              </a:rPr>
              <a:t>, Seele, Wellness und Lage</a:t>
            </a:r>
            <a:r>
              <a:rPr lang="de-DE" sz="1400" dirty="0">
                <a:effectLst/>
                <a:latin typeface="Calibri" panose="020F0502020204030204" pitchFamily="34" charset="0"/>
                <a:ea typeface="Calibri" panose="020F0502020204030204" pitchFamily="34" charset="0"/>
                <a:cs typeface="Times New Roman" panose="02020603050405020304" pitchFamily="18" charset="0"/>
              </a:rPr>
              <a:t> – Arbeitstitel „So(u)</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lness</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Vorteile</a:t>
            </a:r>
          </a:p>
          <a:p>
            <a:pPr marL="285750" indent="-285750">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Alleinstellungsmerkmale Salz und Sole können in all ihren faszinierenden Facetten von den einzelnen Leistungserbringern verwendet,  kommuniziert und angeboten werden </a:t>
            </a:r>
          </a:p>
          <a:p>
            <a:pPr marL="285750" indent="-285750">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Die Bereiche Genuss, Gesundheit bis hin zu Aktivität, Kunst und Kultur lassen sich so thematisch effektiv vermarkten. </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Ziel</a:t>
            </a:r>
          </a:p>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Alle Facetten gemeinsam mit einer Agentur herausarbeiten - Kommunikation an ein jüngeres Zielpublikum (30+), um aus der jüngeren Zielgruppe künftige Stammgäste zu akquirieren </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Kampagnen-Umsetzung mit Agenturleistung</a:t>
            </a:r>
            <a:br>
              <a:rPr lang="de-DE" sz="1400" dirty="0">
                <a:effectLst/>
                <a:latin typeface="Calibri" panose="020F0502020204030204" pitchFamily="34" charset="0"/>
                <a:ea typeface="Calibri" panose="020F0502020204030204" pitchFamily="34" charset="0"/>
                <a:cs typeface="Times New Roman" panose="02020603050405020304" pitchFamily="18" charset="0"/>
              </a:rPr>
            </a:br>
            <a:r>
              <a:rPr lang="de-DE" sz="1400" dirty="0">
                <a:effectLst/>
                <a:latin typeface="Calibri" panose="020F0502020204030204" pitchFamily="34" charset="0"/>
                <a:ea typeface="Calibri" panose="020F0502020204030204" pitchFamily="34" charset="0"/>
                <a:cs typeface="Times New Roman" panose="02020603050405020304" pitchFamily="18" charset="0"/>
              </a:rPr>
              <a:t>Für eine zielgerichtete und effektive Tourismus-Kampagne in diesem Umfang bedarf es der professionellen Unterstützung und Koordination einer Werbeagentur mit Erfahrung im Tourismus-Sektor. Die BRM verfügt zwar neben eigenen Kanälen und Plattformen über leistungsstarke Möglichkeiten einer Vermarktung. Um überregional eine weitaus breitere Zielgruppe als bisher anzusprechen und die Reichweite der  Maßnahmen zu erhöhen ist eine Experten-Agentur unbedingt erforderlich. Die BRM koordiniert, begleitet, kommuniziert, vermarktet und organisiert die Kampagne über ihre bestehenden Plattformen und Kanäle (Kooperationspartnerschaften, Dach-Organisationen , PR-Agenturen etc.) - diese Kommunikation ist ein wichtiger Teil der groß angelegten Kommunikationsstrategie</a:t>
            </a:r>
          </a:p>
        </p:txBody>
      </p:sp>
    </p:spTree>
    <p:extLst>
      <p:ext uri="{BB962C8B-B14F-4D97-AF65-F5344CB8AC3E}">
        <p14:creationId xmlns:p14="http://schemas.microsoft.com/office/powerpoint/2010/main" val="4263258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1207" y="448056"/>
            <a:ext cx="10918124" cy="640080"/>
          </a:xfrm>
        </p:spPr>
        <p:txBody>
          <a:bodyPr rtlCol="0">
            <a:normAutofit fontScale="90000"/>
          </a:bodyPr>
          <a:lstStyle/>
          <a:p>
            <a:pPr rtl="0"/>
            <a:r>
              <a:rPr lang="de-DE" dirty="0">
                <a:latin typeface="Segoe UI Light" panose="020B0502040204020203" pitchFamily="34" charset="0"/>
                <a:cs typeface="Segoe UI Light" panose="020B0502040204020203" pitchFamily="34" charset="0"/>
              </a:rPr>
              <a:t>Fortführung des Markenprozesses (2018) – </a:t>
            </a:r>
            <a:r>
              <a:rPr lang="de-DE" dirty="0" err="1">
                <a:latin typeface="Segoe UI Light" panose="020B0502040204020203" pitchFamily="34" charset="0"/>
                <a:cs typeface="Segoe UI Light" panose="020B0502040204020203" pitchFamily="34" charset="0"/>
              </a:rPr>
              <a:t>Belebendste</a:t>
            </a:r>
            <a:r>
              <a:rPr lang="de-DE" dirty="0">
                <a:latin typeface="Segoe UI Light" panose="020B0502040204020203" pitchFamily="34" charset="0"/>
                <a:cs typeface="Segoe UI Light" panose="020B0502040204020203" pitchFamily="34" charset="0"/>
              </a:rPr>
              <a:t> Alpenstadt Deutschlands</a:t>
            </a:r>
          </a:p>
        </p:txBody>
      </p:sp>
      <p:sp>
        <p:nvSpPr>
          <p:cNvPr id="12" name="Textfeld 11">
            <a:extLst>
              <a:ext uri="{FF2B5EF4-FFF2-40B4-BE49-F238E27FC236}">
                <a16:creationId xmlns:a16="http://schemas.microsoft.com/office/drawing/2014/main" id="{74486614-4BD1-9F95-38CB-2E984AE0E250}"/>
              </a:ext>
            </a:extLst>
          </p:cNvPr>
          <p:cNvSpPr txBox="1"/>
          <p:nvPr/>
        </p:nvSpPr>
        <p:spPr>
          <a:xfrm>
            <a:off x="625152" y="1603370"/>
            <a:ext cx="10667969" cy="5052089"/>
          </a:xfrm>
          <a:prstGeom prst="rect">
            <a:avLst/>
          </a:prstGeom>
          <a:noFill/>
        </p:spPr>
        <p:txBody>
          <a:bodyPr wrap="square" rtlCol="0">
            <a:spAutoFit/>
          </a:bodyPr>
          <a:lstStyle/>
          <a:p>
            <a:pPr>
              <a:lnSpc>
                <a:spcPct val="107000"/>
              </a:lnSpc>
              <a:spcAft>
                <a:spcPts val="80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Aufgabenstellung an Agentur</a:t>
            </a: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Erarbeitung einer 360 Grad-Kampagne – Online, Offline - Print, Digital. </a:t>
            </a: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Kritischer Blick von außen </a:t>
            </a: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Planung, zu welchem Zeitpunkt der jeweilige Content auf welchen Plattformern in welcher Art und Weise ausgespielt werden soll, um einen größtmöglichen Erfolg zu erzielen. Dies wird analog zur „Customer Journey“ unserer (potentiellen) Gäste in unterschiedliche Phasen aufgegliedert (Inspirations-, Informations-, Buchungs-, Reise selbst und Reflexions-Phasen).</a:t>
            </a:r>
            <a:br>
              <a:rPr lang="de-DE" sz="200" dirty="0">
                <a:latin typeface="Calibri" panose="020F0502020204030204" pitchFamily="34" charset="0"/>
                <a:ea typeface="Calibri" panose="020F0502020204030204" pitchFamily="34" charset="0"/>
                <a:cs typeface="Times New Roman" panose="02020603050405020304" pitchFamily="18" charset="0"/>
              </a:rPr>
            </a:br>
            <a:br>
              <a:rPr lang="de-DE" sz="1400" dirty="0">
                <a:effectLst/>
                <a:latin typeface="Calibri" panose="020F0502020204030204" pitchFamily="34" charset="0"/>
                <a:ea typeface="Calibri" panose="020F0502020204030204" pitchFamily="34" charset="0"/>
                <a:cs typeface="Times New Roman" panose="02020603050405020304" pitchFamily="18" charset="0"/>
              </a:rPr>
            </a:br>
            <a:r>
              <a:rPr lang="de-DE" sz="1400" dirty="0">
                <a:effectLst/>
                <a:latin typeface="Calibri" panose="020F0502020204030204" pitchFamily="34" charset="0"/>
                <a:ea typeface="Calibri" panose="020F0502020204030204" pitchFamily="34" charset="0"/>
                <a:cs typeface="Times New Roman" panose="02020603050405020304" pitchFamily="18" charset="0"/>
              </a:rPr>
              <a:t>Diese Spezialisten sind für den Erfolg der Kampagne unverzichtbar. Ressourcen-technisch kann diese Arbeit nicht allein von den Mitarbeitern der BRM bewerkstelligt werden. </a:t>
            </a:r>
          </a:p>
          <a:p>
            <a:pPr>
              <a:lnSpc>
                <a:spcPct val="107000"/>
              </a:lnSpc>
              <a:spcAft>
                <a:spcPts val="800"/>
              </a:spcAft>
            </a:pPr>
            <a:r>
              <a:rPr lang="de-DE" sz="1400" b="1" dirty="0">
                <a:latin typeface="Calibri" panose="020F0502020204030204" pitchFamily="34" charset="0"/>
                <a:ea typeface="Calibri" panose="020F0502020204030204" pitchFamily="34" charset="0"/>
                <a:cs typeface="Times New Roman" panose="02020603050405020304" pitchFamily="18" charset="0"/>
              </a:rPr>
              <a:t>Kampagne – Vorarbeit</a:t>
            </a:r>
            <a:br>
              <a:rPr lang="de-DE" sz="1400" dirty="0">
                <a:effectLst/>
                <a:latin typeface="Calibri" panose="020F0502020204030204" pitchFamily="34" charset="0"/>
                <a:ea typeface="Calibri" panose="020F0502020204030204" pitchFamily="34" charset="0"/>
                <a:cs typeface="Times New Roman" panose="02020603050405020304" pitchFamily="18" charset="0"/>
              </a:rPr>
            </a:br>
            <a:r>
              <a:rPr lang="de-DE" sz="1400" dirty="0">
                <a:effectLst/>
                <a:latin typeface="Calibri" panose="020F0502020204030204" pitchFamily="34" charset="0"/>
                <a:ea typeface="Calibri" panose="020F0502020204030204" pitchFamily="34" charset="0"/>
                <a:cs typeface="Times New Roman" panose="02020603050405020304" pitchFamily="18" charset="0"/>
              </a:rPr>
              <a:t>Nach Festlegung der Höhe des Auftrages (Auswirkung auf Umfang, Reichweite und „Schlagkraft“ des Angebots) sollte die Auswahl und finale Beauftragung einer Agentur erfolgen. </a:t>
            </a:r>
          </a:p>
          <a:p>
            <a:pPr marL="285750"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Agentur-Workshop mit beteiligten Hotels, Handel, Gastronomie und Ausflugzielen </a:t>
            </a:r>
          </a:p>
          <a:p>
            <a:pPr marL="742950" lvl="1"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Erarbeitung „Fahrplan“ für die Umsetzung der Kampagne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Jeder mitwirkende Partner/ Betrieb muss wissen, bis wann er/ sie welchen Part vorzubereiten hat, um gemeinsam das Ziel zu erreichen. </a:t>
            </a:r>
          </a:p>
          <a:p>
            <a:pPr marL="742950" lvl="1" indent="-285750">
              <a:lnSpc>
                <a:spcPct val="107000"/>
              </a:lnSpc>
              <a:spcAft>
                <a:spcPts val="800"/>
              </a:spcAft>
              <a:buFont typeface="Arial" panose="020B0604020202020204" pitchFamily="34" charset="0"/>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Koordiniert wird die Kampagne natürlich von der BRM, darüber hinaus gibt es ein fortlaufendes Monitoring sowie eine Erfolgskontrolle bei Abschluss der Kampagne. </a:t>
            </a:r>
          </a:p>
        </p:txBody>
      </p:sp>
      <p:sp>
        <p:nvSpPr>
          <p:cNvPr id="5" name="Rechteck 4"/>
          <p:cNvSpPr/>
          <p:nvPr/>
        </p:nvSpPr>
        <p:spPr>
          <a:xfrm>
            <a:off x="2439231" y="1276601"/>
            <a:ext cx="7039809" cy="388696"/>
          </a:xfrm>
          <a:prstGeom prst="rect">
            <a:avLst/>
          </a:prstGeom>
        </p:spPr>
        <p:txBody>
          <a:bodyPr wrap="square">
            <a:spAutoFit/>
          </a:bodyPr>
          <a:lstStyle/>
          <a:p>
            <a:pPr>
              <a:lnSpc>
                <a:spcPct val="107000"/>
              </a:lnSpc>
              <a:spcAft>
                <a:spcPts val="800"/>
              </a:spcAft>
            </a:pPr>
            <a:r>
              <a:rPr lang="de-DE" u="sng" dirty="0">
                <a:latin typeface="Calibri" panose="020F0502020204030204" pitchFamily="34" charset="0"/>
                <a:ea typeface="Calibri" panose="020F0502020204030204" pitchFamily="34" charset="0"/>
                <a:cs typeface="Times New Roman" panose="02020603050405020304" pitchFamily="18" charset="0"/>
              </a:rPr>
              <a:t> Thema:</a:t>
            </a:r>
            <a:r>
              <a:rPr lang="de-DE" dirty="0">
                <a:latin typeface="Calibri" panose="020F0502020204030204" pitchFamily="34" charset="0"/>
                <a:ea typeface="Calibri" panose="020F0502020204030204" pitchFamily="34" charset="0"/>
                <a:cs typeface="Times New Roman" panose="02020603050405020304" pitchFamily="18" charset="0"/>
              </a:rPr>
              <a:t> So(u)</a:t>
            </a:r>
            <a:r>
              <a:rPr lang="de-DE" dirty="0" err="1">
                <a:latin typeface="Calibri" panose="020F0502020204030204" pitchFamily="34" charset="0"/>
                <a:ea typeface="Calibri" panose="020F0502020204030204" pitchFamily="34" charset="0"/>
                <a:cs typeface="Times New Roman" panose="02020603050405020304" pitchFamily="18" charset="0"/>
              </a:rPr>
              <a:t>leness</a:t>
            </a:r>
            <a:r>
              <a:rPr lang="de-DE" dirty="0">
                <a:latin typeface="Calibri" panose="020F0502020204030204" pitchFamily="34" charset="0"/>
                <a:ea typeface="Calibri" panose="020F0502020204030204" pitchFamily="34" charset="0"/>
                <a:cs typeface="Times New Roman" panose="02020603050405020304" pitchFamily="18" charset="0"/>
              </a:rPr>
              <a:t> (Arbeitstitel) – 360° Kampagne mit Agentur</a:t>
            </a:r>
          </a:p>
        </p:txBody>
      </p:sp>
    </p:spTree>
    <p:extLst>
      <p:ext uri="{BB962C8B-B14F-4D97-AF65-F5344CB8AC3E}">
        <p14:creationId xmlns:p14="http://schemas.microsoft.com/office/powerpoint/2010/main" val="372956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8421" y="471303"/>
            <a:ext cx="9229240" cy="640080"/>
          </a:xfrm>
        </p:spPr>
        <p:txBody>
          <a:bodyPr>
            <a:normAutofit/>
          </a:bodyPr>
          <a:lstStyle/>
          <a:p>
            <a:r>
              <a:rPr lang="de-DE" dirty="0">
                <a:latin typeface="Segoe UI Light" panose="020B0502040204020203" pitchFamily="34" charset="0"/>
                <a:cs typeface="Segoe UI Light" panose="020B0502040204020203" pitchFamily="34" charset="0"/>
              </a:rPr>
              <a:t>Inhaltliche Infos zur Kampagne - Arbeitstitel: So(u)</a:t>
            </a:r>
            <a:r>
              <a:rPr lang="de-DE" dirty="0" err="1">
                <a:latin typeface="Segoe UI Light" panose="020B0502040204020203" pitchFamily="34" charset="0"/>
                <a:cs typeface="Segoe UI Light" panose="020B0502040204020203" pitchFamily="34" charset="0"/>
              </a:rPr>
              <a:t>leness</a:t>
            </a:r>
            <a:endParaRPr lang="de-DE" dirty="0"/>
          </a:p>
        </p:txBody>
      </p:sp>
      <p:sp>
        <p:nvSpPr>
          <p:cNvPr id="3" name="Inhaltsplatzhalter 2"/>
          <p:cNvSpPr>
            <a:spLocks noGrp="1"/>
          </p:cNvSpPr>
          <p:nvPr>
            <p:ph sz="quarter" idx="10"/>
          </p:nvPr>
        </p:nvSpPr>
        <p:spPr>
          <a:xfrm>
            <a:off x="2336968" y="1399496"/>
            <a:ext cx="8201549" cy="501680"/>
          </a:xfrm>
        </p:spPr>
        <p:txBody>
          <a:bodyPr>
            <a:normAutofit fontScale="92500"/>
          </a:bodyPr>
          <a:lstStyle/>
          <a:p>
            <a:r>
              <a:rPr lang="de-DE" dirty="0"/>
              <a:t>Ziel: eine Fortführung des Markenprozesses (2018) – Belebenste Alpenstadt Deutschlands, diese Marke mit Leben füllen.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968" y="1901176"/>
            <a:ext cx="7752760" cy="4587593"/>
          </a:xfrm>
          <a:prstGeom prst="rect">
            <a:avLst/>
          </a:prstGeom>
        </p:spPr>
      </p:pic>
    </p:spTree>
    <p:extLst>
      <p:ext uri="{BB962C8B-B14F-4D97-AF65-F5344CB8AC3E}">
        <p14:creationId xmlns:p14="http://schemas.microsoft.com/office/powerpoint/2010/main" val="2257366948"/>
      </p:ext>
    </p:extLst>
  </p:cSld>
  <p:clrMapOvr>
    <a:masterClrMapping/>
  </p:clrMapOvr>
</p:sld>
</file>

<file path=ppt/theme/theme1.xml><?xml version="1.0" encoding="utf-8"?>
<a:theme xmlns:a="http://schemas.openxmlformats.org/drawingml/2006/main" name="WillkommenDo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6_TF10001108_Win32" id="{A9A00829-54C9-4004-8555-6D23DE1943FD}" vid="{DB0A66CA-428B-4F1F-9B5C-8FB6DE3D3D8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{017B20D6-1EAA-405A-81F2-1A117396EEB9}tf10001108_win32</Template>
  <TotalTime>0</TotalTime>
  <Words>1633</Words>
  <Application>Microsoft Office PowerPoint</Application>
  <PresentationFormat>Breitbild</PresentationFormat>
  <Paragraphs>142</Paragraphs>
  <Slides>15</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Segoe UI</vt:lpstr>
      <vt:lpstr>Segoe UI Light</vt:lpstr>
      <vt:lpstr>WillkommenDok</vt:lpstr>
      <vt:lpstr>Wirtschaftsfaktor Tourismus </vt:lpstr>
      <vt:lpstr>Touristische Bedeutung </vt:lpstr>
      <vt:lpstr>Touristische Umsätze aus gewerb. Betrieben</vt:lpstr>
      <vt:lpstr>Beschäftigungseffekte durch den Tourismus</vt:lpstr>
      <vt:lpstr>Steueraufkommen aus dem Tourismus</vt:lpstr>
      <vt:lpstr>Fortführung des Markenprozesses (2018) – Belebenste Alpenstadt Deutschlands</vt:lpstr>
      <vt:lpstr>Fortführung des Markenprozesses (2018) – Belebendste Alpenstadt Deutschlands</vt:lpstr>
      <vt:lpstr>Fortführung des Markenprozesses (2018) – Belebendste Alpenstadt Deutschlands</vt:lpstr>
      <vt:lpstr>Inhaltliche Infos zur Kampagne - Arbeitstitel: So(u)leness</vt:lpstr>
      <vt:lpstr>Fortführung des Markenprozesses</vt:lpstr>
      <vt:lpstr>Umsetzungs-Beispiele</vt:lpstr>
      <vt:lpstr>Umsetzungs-Beispiele</vt:lpstr>
      <vt:lpstr>Stellungnahme Reichenhaller Unternehmerforum e.V.</vt:lpstr>
      <vt:lpstr>Stellungnahme Reichenhaller Unternehmerforum e.V.</vt:lpstr>
      <vt:lpstr>Stadtrat Bad Reichenhall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Wirtschaftsfaktor Tourismus</dc:title>
  <dc:creator>Stefan Hagn</dc:creator>
  <cp:keywords/>
  <cp:lastModifiedBy>Stefan Hagn</cp:lastModifiedBy>
  <cp:revision>16</cp:revision>
  <cp:lastPrinted>2023-01-09T15:42:29Z</cp:lastPrinted>
  <dcterms:created xsi:type="dcterms:W3CDTF">2023-01-09T11:55:12Z</dcterms:created>
  <dcterms:modified xsi:type="dcterms:W3CDTF">2023-01-11T13:02:00Z</dcterms:modified>
  <cp:version/>
</cp:coreProperties>
</file>